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9" r:id="rId4"/>
    <p:sldId id="260" r:id="rId5"/>
    <p:sldId id="261" r:id="rId6"/>
    <p:sldId id="262"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9" r:id="rId27"/>
    <p:sldId id="300" r:id="rId28"/>
    <p:sldId id="301" r:id="rId29"/>
    <p:sldId id="302" r:id="rId30"/>
  </p:sldIdLst>
  <p:sldSz cx="18288000" cy="10287000"/>
  <p:notesSz cx="6858000" cy="9144000"/>
  <p:embeddedFontLst>
    <p:embeddedFont>
      <p:font typeface="Aileron Heavy" panose="020B0604020202020204" charset="0"/>
      <p:regular r:id="rId32"/>
    </p:embeddedFont>
    <p:embeddedFont>
      <p:font typeface="Aileron Heavy Bold" panose="020B0604020202020204" charset="0"/>
      <p:regular r:id="rId33"/>
    </p:embeddedFont>
    <p:embeddedFont>
      <p:font typeface="Aileron Regular" panose="020B0604020202020204" charset="0"/>
      <p:regular r:id="rId34"/>
    </p:embeddedFont>
    <p:embeddedFont>
      <p:font typeface="Aileron Regular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A3247-09A9-42A0-A378-4AA2B14EFB89}"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14243-EB17-48D5-949E-DB5408765F98}" type="slidenum">
              <a:rPr lang="en-US" smtClean="0"/>
              <a:t>‹#›</a:t>
            </a:fld>
            <a:endParaRPr lang="en-US"/>
          </a:p>
        </p:txBody>
      </p:sp>
    </p:spTree>
    <p:extLst>
      <p:ext uri="{BB962C8B-B14F-4D97-AF65-F5344CB8AC3E}">
        <p14:creationId xmlns:p14="http://schemas.microsoft.com/office/powerpoint/2010/main" val="567479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14243-EB17-48D5-949E-DB5408765F98}" type="slidenum">
              <a:rPr lang="en-US" smtClean="0"/>
              <a:t>26</a:t>
            </a:fld>
            <a:endParaRPr lang="en-US"/>
          </a:p>
        </p:txBody>
      </p:sp>
    </p:spTree>
    <p:extLst>
      <p:ext uri="{BB962C8B-B14F-4D97-AF65-F5344CB8AC3E}">
        <p14:creationId xmlns:p14="http://schemas.microsoft.com/office/powerpoint/2010/main" val="3692227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p:cNvGrpSpPr/>
        <p:nvPr/>
      </p:nvGrpSpPr>
      <p:grpSpPr>
        <a:xfrm>
          <a:off x="0" y="0"/>
          <a:ext cx="0" cy="0"/>
          <a:chOff x="0" y="0"/>
          <a:chExt cx="0" cy="0"/>
        </a:xfrm>
      </p:grpSpPr>
      <p:sp>
        <p:nvSpPr>
          <p:cNvPr id="2" name="AutoShape 2"/>
          <p:cNvSpPr/>
          <p:nvPr/>
        </p:nvSpPr>
        <p:spPr>
          <a:xfrm>
            <a:off x="16694791" y="0"/>
            <a:ext cx="1593209" cy="10287000"/>
          </a:xfrm>
          <a:prstGeom prst="rect">
            <a:avLst/>
          </a:prstGeom>
          <a:solidFill>
            <a:srgbClr val="1E1E1E"/>
          </a:solidFill>
        </p:spPr>
        <p:txBody>
          <a:bodyPr/>
          <a:lstStyle/>
          <a:p>
            <a:endParaRPr lang="en-US"/>
          </a:p>
        </p:txBody>
      </p:sp>
      <p:grpSp>
        <p:nvGrpSpPr>
          <p:cNvPr id="3" name="Group 3"/>
          <p:cNvGrpSpPr/>
          <p:nvPr/>
        </p:nvGrpSpPr>
        <p:grpSpPr>
          <a:xfrm>
            <a:off x="2190109" y="967757"/>
            <a:ext cx="16097891" cy="178255"/>
            <a:chOff x="0" y="0"/>
            <a:chExt cx="51611204" cy="571500"/>
          </a:xfrm>
        </p:grpSpPr>
        <p:sp>
          <p:nvSpPr>
            <p:cNvPr id="4" name="Freeform 4"/>
            <p:cNvSpPr/>
            <p:nvPr/>
          </p:nvSpPr>
          <p:spPr>
            <a:xfrm>
              <a:off x="0" y="255270"/>
              <a:ext cx="51611203" cy="69850"/>
            </a:xfrm>
            <a:custGeom>
              <a:avLst/>
              <a:gdLst/>
              <a:ahLst/>
              <a:cxnLst/>
              <a:rect l="l" t="t" r="r" b="b"/>
              <a:pathLst>
                <a:path w="51611203" h="69850">
                  <a:moveTo>
                    <a:pt x="51320374" y="0"/>
                  </a:moveTo>
                  <a:lnTo>
                    <a:pt x="0" y="0"/>
                  </a:lnTo>
                  <a:lnTo>
                    <a:pt x="0" y="69850"/>
                  </a:lnTo>
                  <a:lnTo>
                    <a:pt x="51611203" y="69850"/>
                  </a:lnTo>
                  <a:lnTo>
                    <a:pt x="51611203" y="0"/>
                  </a:lnTo>
                  <a:close/>
                </a:path>
              </a:pathLst>
            </a:custGeom>
            <a:solidFill>
              <a:srgbClr val="1E1E1E"/>
            </a:solidFill>
          </p:spPr>
          <p:txBody>
            <a:bodyPr/>
            <a:lstStyle/>
            <a:p>
              <a:endParaRPr lang="en-US"/>
            </a:p>
          </p:txBody>
        </p:sp>
      </p:grpSp>
      <p:sp>
        <p:nvSpPr>
          <p:cNvPr id="5" name="Freeform 5"/>
          <p:cNvSpPr/>
          <p:nvPr/>
        </p:nvSpPr>
        <p:spPr>
          <a:xfrm>
            <a:off x="1028700" y="844659"/>
            <a:ext cx="424451" cy="424451"/>
          </a:xfrm>
          <a:custGeom>
            <a:avLst/>
            <a:gdLst/>
            <a:ahLst/>
            <a:cxnLst/>
            <a:rect l="l" t="t" r="r" b="b"/>
            <a:pathLst>
              <a:path w="424451" h="424451">
                <a:moveTo>
                  <a:pt x="0" y="0"/>
                </a:moveTo>
                <a:lnTo>
                  <a:pt x="424451" y="0"/>
                </a:lnTo>
                <a:lnTo>
                  <a:pt x="424451" y="424450"/>
                </a:lnTo>
                <a:lnTo>
                  <a:pt x="0" y="424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10800000">
            <a:off x="0" y="9169173"/>
            <a:ext cx="16694791" cy="178255"/>
            <a:chOff x="0" y="0"/>
            <a:chExt cx="53524916" cy="571500"/>
          </a:xfrm>
        </p:grpSpPr>
        <p:sp>
          <p:nvSpPr>
            <p:cNvPr id="7" name="Freeform 7"/>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grpSp>
        <p:nvGrpSpPr>
          <p:cNvPr id="8" name="Group 8"/>
          <p:cNvGrpSpPr/>
          <p:nvPr/>
        </p:nvGrpSpPr>
        <p:grpSpPr>
          <a:xfrm>
            <a:off x="1453151" y="3038062"/>
            <a:ext cx="12522638" cy="3859433"/>
            <a:chOff x="0" y="133351"/>
            <a:chExt cx="16696851" cy="5145910"/>
          </a:xfrm>
        </p:grpSpPr>
        <p:sp>
          <p:nvSpPr>
            <p:cNvPr id="9" name="TextBox 9"/>
            <p:cNvSpPr txBox="1"/>
            <p:nvPr/>
          </p:nvSpPr>
          <p:spPr>
            <a:xfrm>
              <a:off x="0" y="4669093"/>
              <a:ext cx="16696851" cy="610168"/>
            </a:xfrm>
            <a:prstGeom prst="rect">
              <a:avLst/>
            </a:prstGeom>
          </p:spPr>
          <p:txBody>
            <a:bodyPr lIns="0" tIns="0" rIns="0" bIns="0" rtlCol="0" anchor="t">
              <a:spAutoFit/>
            </a:bodyPr>
            <a:lstStyle/>
            <a:p>
              <a:pPr marL="0" lvl="0" indent="0" algn="l">
                <a:lnSpc>
                  <a:spcPts val="3750"/>
                </a:lnSpc>
              </a:pPr>
              <a:r>
                <a:rPr lang="en-US" sz="2800" dirty="0"/>
                <a:t>Revolutionizing Fitness Online.</a:t>
              </a:r>
              <a:endParaRPr lang="en-US" sz="2500" u="none" spc="100" dirty="0">
                <a:solidFill>
                  <a:srgbClr val="1E1E1E"/>
                </a:solidFill>
                <a:latin typeface="Aileron Regular"/>
                <a:ea typeface="Aileron Regular"/>
                <a:cs typeface="Aileron Regular"/>
                <a:sym typeface="Aileron Regular"/>
              </a:endParaRPr>
            </a:p>
          </p:txBody>
        </p:sp>
        <p:sp>
          <p:nvSpPr>
            <p:cNvPr id="10" name="TextBox 10"/>
            <p:cNvSpPr txBox="1"/>
            <p:nvPr/>
          </p:nvSpPr>
          <p:spPr>
            <a:xfrm>
              <a:off x="0" y="133351"/>
              <a:ext cx="16696851" cy="4035293"/>
            </a:xfrm>
            <a:prstGeom prst="rect">
              <a:avLst/>
            </a:prstGeom>
          </p:spPr>
          <p:txBody>
            <a:bodyPr lIns="0" tIns="0" rIns="0" bIns="0" rtlCol="0" anchor="t">
              <a:spAutoFit/>
            </a:bodyPr>
            <a:lstStyle/>
            <a:p>
              <a:pPr algn="l">
                <a:lnSpc>
                  <a:spcPts val="11769"/>
                </a:lnSpc>
              </a:pPr>
              <a:r>
                <a:rPr lang="en-US" sz="10999" b="1" spc="-109" dirty="0">
                  <a:solidFill>
                    <a:srgbClr val="1E1E1E"/>
                  </a:solidFill>
                  <a:latin typeface="Aileron Heavy Bold"/>
                  <a:ea typeface="Aileron Heavy Bold"/>
                  <a:cs typeface="Aileron Heavy Bold"/>
                  <a:sym typeface="Aileron Heavy Bold"/>
                </a:rPr>
                <a:t>Phantom Gym </a:t>
              </a:r>
            </a:p>
            <a:p>
              <a:pPr algn="l">
                <a:lnSpc>
                  <a:spcPts val="11769"/>
                </a:lnSpc>
              </a:pPr>
              <a:r>
                <a:rPr lang="en-US" sz="10999" b="1" spc="-109" dirty="0">
                  <a:solidFill>
                    <a:srgbClr val="1E1E1E"/>
                  </a:solidFill>
                  <a:latin typeface="Aileron Heavy Bold"/>
                  <a:ea typeface="Aileron Heavy Bold"/>
                  <a:cs typeface="Aileron Heavy Bold"/>
                  <a:sym typeface="Aileron Heavy Bold"/>
                </a:rPr>
                <a:t>Website</a:t>
              </a:r>
            </a:p>
          </p:txBody>
        </p:sp>
      </p:grpSp>
      <p:pic>
        <p:nvPicPr>
          <p:cNvPr id="1026" name="Picture 2" descr="Scientific Research &amp; Innovation-Alexandria | AASTMT">
            <a:extLst>
              <a:ext uri="{FF2B5EF4-FFF2-40B4-BE49-F238E27FC236}">
                <a16:creationId xmlns:a16="http://schemas.microsoft.com/office/drawing/2014/main" id="{B615807B-DEE7-67DE-FDB5-29795E98E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42803" y="6963246"/>
            <a:ext cx="2224305" cy="23045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yellow and black logo&#10;&#10;AI-generated content may be incorrect.">
            <a:extLst>
              <a:ext uri="{FF2B5EF4-FFF2-40B4-BE49-F238E27FC236}">
                <a16:creationId xmlns:a16="http://schemas.microsoft.com/office/drawing/2014/main" id="{39CC308A-0F0D-B84F-4413-2794D14B2C3F}"/>
              </a:ext>
            </a:extLst>
          </p:cNvPr>
          <p:cNvPicPr>
            <a:picLocks noChangeAspect="1"/>
          </p:cNvPicPr>
          <p:nvPr/>
        </p:nvPicPr>
        <p:blipFill>
          <a:blip r:embed="rId5" cstate="print">
            <a:extLst>
              <a:ext uri="{28A0092B-C50C-407E-A947-70E740481C1C}">
                <a14:useLocalDpi xmlns:a14="http://schemas.microsoft.com/office/drawing/2010/main" val="0"/>
              </a:ext>
            </a:extLst>
          </a:blip>
          <a:srcRect l="651" t="-693" r="-651"/>
          <a:stretch/>
        </p:blipFill>
        <p:spPr>
          <a:xfrm>
            <a:off x="13789940" y="1162247"/>
            <a:ext cx="2645213" cy="2663564"/>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3A2651D2-1F7E-6B48-5499-75C8DDD57FA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29BFEBC-EB41-7273-AFBE-ED34291A9BBE}"/>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A6B56B3B-F44D-B267-BE1D-E858332FCBE2}"/>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D07461BC-91D4-B007-9F67-26FF9FEEC4DA}"/>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2052ABED-3DC9-EB59-8E69-A6B0AE806534}"/>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F555FE0B-57FC-82C2-95BC-6CF677262BEA}"/>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4741DB6B-093F-4629-7489-124D84CC6AAB}"/>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7B7B30A5-A471-BD66-FD09-4E91BDBBC8BB}"/>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16235FC1-8C90-0CEE-5C6A-B5D9FBDA8A13}"/>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FEF87273-F61E-C792-610C-0AF91F25DACC}"/>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1227F875-98B2-835C-2919-850A7E485E35}"/>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82ED0AF0-4851-7C43-7D2E-6AF07BABE440}"/>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lang="en-US" sz="3499" b="1" spc="-34" dirty="0">
                  <a:solidFill>
                    <a:srgbClr val="1E1E1E"/>
                  </a:solidFill>
                  <a:latin typeface="Aileron Regular Bold"/>
                  <a:ea typeface="Aileron Regular Bold"/>
                  <a:cs typeface="Aileron Regular Bold"/>
                  <a:sym typeface="Aileron Regular Bold"/>
                </a:rPr>
                <a:t>home</a:t>
              </a: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page :</a:t>
              </a:r>
            </a:p>
          </p:txBody>
        </p:sp>
        <p:sp>
          <p:nvSpPr>
            <p:cNvPr id="13" name="TextBox 13">
              <a:extLst>
                <a:ext uri="{FF2B5EF4-FFF2-40B4-BE49-F238E27FC236}">
                  <a16:creationId xmlns:a16="http://schemas.microsoft.com/office/drawing/2014/main" id="{40D73403-C876-0B56-035A-69688BE5E642}"/>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C30417CD-BB86-790B-20FE-545F75C57E0D}"/>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1877DC12-C363-0714-CCD3-878C986C643C}"/>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3DB44AB0-CC77-A701-79DE-9BBD3B9AFC99}"/>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59FB4149-C212-EE85-3CDD-48498A930262}"/>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3DBE4265-20D8-4FD4-C176-2B6D2D83625B}"/>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C38C0812-B5F3-51EF-C75C-51F9D2E416B2}"/>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AC24FEDA-43CB-C1DC-C45B-9D8F7A69E781}"/>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D35E54CD-5CE1-EE27-31B5-A29D0E8E7E74}"/>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35F6E124-83C9-A16D-7352-E6B06AD22ED1}"/>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C722E6FB-3A75-D924-4F12-73C3CB54722D}"/>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A99FBB92-515F-A8AE-14B3-659B1C45ADAB}"/>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CBD4D320-5EEB-B8D9-8D83-63F570798976}"/>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8B08687F-3771-5A01-A891-6300CDAA4CF4}"/>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552B3915-A743-AE87-2B32-0C7D5C68DBC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34D753FF-A682-38EB-9A37-FEBBDCECB2CB}"/>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5CCBDDF3-FF14-B033-8596-4BCD5ADDBC5D}"/>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0D465C94-BAD2-4C40-1546-12126B0CE95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2F63B291-DB59-25A8-8F1B-74054C529338}"/>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DB949B9A-9B46-F1E6-8EC6-0314211B7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631" y="952500"/>
            <a:ext cx="16457369" cy="9257269"/>
          </a:xfrm>
          <a:prstGeom prst="rect">
            <a:avLst/>
          </a:prstGeom>
        </p:spPr>
      </p:pic>
    </p:spTree>
    <p:extLst>
      <p:ext uri="{BB962C8B-B14F-4D97-AF65-F5344CB8AC3E}">
        <p14:creationId xmlns:p14="http://schemas.microsoft.com/office/powerpoint/2010/main" val="405424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B31D57B9-DACA-CC63-2C4F-193D10F2137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87FDBA1-6E3E-4D02-0FDA-656F2D8D3DC5}"/>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6D794C69-B212-4E5D-CEBF-91636B8D23C6}"/>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C8360211-10A4-A8B5-4576-7BD6E90BD933}"/>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E94DD677-7FA4-E49D-6488-60353D7A4837}"/>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A51A6A2F-5E61-A05C-C817-0452F482B3DF}"/>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843E66B4-FD0B-CF24-8FEE-D274EA280DF5}"/>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8E6830B8-097B-2E37-D2F2-DA1F1D0ED009}"/>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9CA66229-BC77-3DA4-073E-994581B32A3A}"/>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2F0CCD3D-4818-1735-72A9-3795810D1978}"/>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042A4F53-00F7-A6E3-AB1C-4EE01DB45A6F}"/>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4AA8D97F-751D-BD82-02EB-40C27E1718A9}"/>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 homepage :</a:t>
              </a:r>
            </a:p>
          </p:txBody>
        </p:sp>
        <p:sp>
          <p:nvSpPr>
            <p:cNvPr id="13" name="TextBox 13">
              <a:extLst>
                <a:ext uri="{FF2B5EF4-FFF2-40B4-BE49-F238E27FC236}">
                  <a16:creationId xmlns:a16="http://schemas.microsoft.com/office/drawing/2014/main" id="{9D368750-514D-7492-3EFF-871C7C2FA799}"/>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3616950B-3FA8-D1F7-282E-F2D4D0684D6B}"/>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BD4A53EA-6703-8140-2DB4-B7563B7B8A8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27BDC001-EE3D-2FD9-CAE8-154E0791F030}"/>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D28B43D2-4519-C611-7D90-D25BA223D51C}"/>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C8C1B870-ADDA-7E56-0C61-AA608CD755C3}"/>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ABD027F8-D3B5-D715-7FC3-7F7DE2826FBF}"/>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27D656E4-A817-C194-C0C0-CE563F2D22B9}"/>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EDDD7250-7E35-9CB8-246A-5345894B5E27}"/>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29E16D2D-2881-737A-E13B-56D633B95317}"/>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F35223A0-D019-2A42-4A1A-9B894D87567D}"/>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9EDE757D-5EDD-092F-98EA-D2A31EF6F97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BE3948C0-94DF-3AFC-C7FF-5545CF074F2C}"/>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DA841F27-EA80-D0DE-967D-C84A4B3BF657}"/>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AADA1529-2C34-380F-5210-43C1D99F3BE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DAA6D83F-7F5C-E151-D148-73925A89A31E}"/>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514589A3-1A03-AEF1-53AD-2CCE1A2B4F14}"/>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09BC22B8-1E89-8434-D330-57FDAA04CA2B}"/>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0D5CBBAA-134F-801B-B818-E917C3C11E5C}"/>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98354725-6C77-6F3B-860B-6E923BFD9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88" y="688906"/>
            <a:ext cx="16724612" cy="9407594"/>
          </a:xfrm>
          <a:prstGeom prst="rect">
            <a:avLst/>
          </a:prstGeom>
        </p:spPr>
      </p:pic>
    </p:spTree>
    <p:extLst>
      <p:ext uri="{BB962C8B-B14F-4D97-AF65-F5344CB8AC3E}">
        <p14:creationId xmlns:p14="http://schemas.microsoft.com/office/powerpoint/2010/main" val="10847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3979FD7D-E209-DC5F-E86D-EA95A74B3EC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E8904C8-01FE-C90C-14D0-71B059E3260F}"/>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4C99CE11-A9CC-ABF7-0163-18034E46C959}"/>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7FFF9A62-0C07-EBE9-99E7-E56ECE2B8ED8}"/>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B2E4C592-4AA2-0FB5-1AA7-292344386FE9}"/>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A42E8D29-2F07-990B-A97A-3AFEB588BD5F}"/>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41966DC6-B53F-14DB-EB79-7057110D0672}"/>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F3C8FC31-C00E-6A35-71DE-885B6209AC28}"/>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DFCFD575-E633-2EDE-F739-3511C807ED1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77982A2E-3B8E-9546-9571-8CC57364F0EE}"/>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378E0701-5554-846A-D5B3-1398A96D7C03}"/>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FF3AE938-17DA-2B04-FFE0-8F2CE2999148}"/>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Contact us page :</a:t>
              </a:r>
            </a:p>
          </p:txBody>
        </p:sp>
        <p:sp>
          <p:nvSpPr>
            <p:cNvPr id="13" name="TextBox 13">
              <a:extLst>
                <a:ext uri="{FF2B5EF4-FFF2-40B4-BE49-F238E27FC236}">
                  <a16:creationId xmlns:a16="http://schemas.microsoft.com/office/drawing/2014/main" id="{C2F149B0-18FE-4E6E-278C-542C8237B283}"/>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855D14CF-F460-293C-A151-BF773730F8F7}"/>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A0E7335E-1EE6-9DB0-1CBB-B676BB4E0B8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91E7935E-9CD2-E94B-5A39-3670B5B2BC0B}"/>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29F89A19-B2C3-348F-7FDF-F01123E9244A}"/>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BFE55673-6310-7FBF-351C-45D4A413F804}"/>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5B2A3618-9F61-9C32-D7CB-88168EF17423}"/>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10EC4525-0A8C-8F66-FD90-31838A648BA3}"/>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319A6672-ACF7-7C65-A739-DB72424DD2A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CDD8F294-1F6B-65AE-7C90-27799CC0CF55}"/>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8D047971-23ED-E87E-5D9D-9B838EC4BFDA}"/>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7F020A57-89A3-9349-DC50-A0C2928350D2}"/>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5586BC9A-0591-3E12-5A6E-3DB804019304}"/>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96795B85-74F6-D8CD-927D-30278EAE83CE}"/>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557EDBDF-09FF-9BD2-5A21-B866297D43B8}"/>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362BB99B-9836-6A77-D683-144C067480B0}"/>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9B9349D1-3C0E-5288-8713-AD826982FD6A}"/>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F84FF803-DEDE-8987-845A-E6D704489EBE}"/>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8754E048-4BC0-F81B-3130-12E83C5906D9}"/>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F3A81943-A82B-A79B-33FC-C84F787EF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6" y="933094"/>
            <a:ext cx="16155034" cy="9087206"/>
          </a:xfrm>
          <a:prstGeom prst="rect">
            <a:avLst/>
          </a:prstGeom>
        </p:spPr>
      </p:pic>
    </p:spTree>
    <p:extLst>
      <p:ext uri="{BB962C8B-B14F-4D97-AF65-F5344CB8AC3E}">
        <p14:creationId xmlns:p14="http://schemas.microsoft.com/office/powerpoint/2010/main" val="18086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2B2F98E1-F5C4-B755-DAA2-9F9726952ED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C64D303-87E3-A7A5-35DF-7ACF11E14A9C}"/>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CDF2A5C6-4B34-708C-B4C9-A56207B31082}"/>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E9D69E24-6497-F285-51D7-74E983A3553E}"/>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B14EA437-4C17-5AF7-CDDF-482FD55C717A}"/>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E85E985F-2447-21F2-200B-0934B1CDDF01}"/>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5E5D4D81-E7B9-76EA-C327-9FCA455C2CFF}"/>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81E60861-8BBF-5053-8609-D4F711D6FAE9}"/>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B3C6BF8A-6DD7-E35A-A1BE-C4D99438C8D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E90E47E3-38E0-01A1-D4F6-52E378E57757}"/>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B13124E2-0EEA-80FD-F61F-B3122D7BFC06}"/>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31547AB7-74FE-2286-4103-593F82264CED}"/>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Contact us page :</a:t>
              </a:r>
            </a:p>
          </p:txBody>
        </p:sp>
        <p:sp>
          <p:nvSpPr>
            <p:cNvPr id="13" name="TextBox 13">
              <a:extLst>
                <a:ext uri="{FF2B5EF4-FFF2-40B4-BE49-F238E27FC236}">
                  <a16:creationId xmlns:a16="http://schemas.microsoft.com/office/drawing/2014/main" id="{304B5D8D-C9EF-52E0-4CC2-A5F2C8175FAF}"/>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D75C5A99-5252-9172-36FB-C40E5BFD15C5}"/>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BF98C3D5-2FE3-1BA2-8B59-094B4D569553}"/>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99B24F17-C9AA-EAE2-1B59-7A30F3E9655C}"/>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2223BE74-E189-ED54-D643-6FF24F8A587A}"/>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E2B60921-3636-9FFD-917A-921001D67709}"/>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20406E9E-1BDF-41CC-BC8C-08E2E8F89CE6}"/>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66516194-2AE1-02F0-1450-4F65EDC374DB}"/>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30D44042-254D-CF1D-AFB5-9F675B44BCB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6A639B69-07A9-7686-9749-FA26FC47C697}"/>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B7E3B615-CBDA-4A8A-CD89-62564F8FA49B}"/>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65D98A8C-6AB7-CE9B-2E94-8B98924AC847}"/>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6AA738FB-4708-166B-62A1-8899AA3BE472}"/>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417288F3-6784-3615-A971-9108560EEF6D}"/>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02B0F1CE-CA57-D752-0C3F-3E166EC0245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A96296FE-C312-2867-C109-FDFF7EBC7A94}"/>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390C85D1-202A-1324-4D95-054AF68644AA}"/>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79E8CF45-070A-9AE3-11AE-B9712986F69E}"/>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A0277782-EE7A-0CCC-C893-FBE1F3F86262}"/>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1168EE31-E9E8-C5AC-5724-1CC10EBA1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23055"/>
            <a:ext cx="17830800" cy="8968645"/>
          </a:xfrm>
          <a:prstGeom prst="rect">
            <a:avLst/>
          </a:prstGeom>
        </p:spPr>
      </p:pic>
    </p:spTree>
    <p:extLst>
      <p:ext uri="{BB962C8B-B14F-4D97-AF65-F5344CB8AC3E}">
        <p14:creationId xmlns:p14="http://schemas.microsoft.com/office/powerpoint/2010/main" val="1708240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8E7226EA-A45E-F358-9888-3C94354B03A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0785A09-2C69-5402-5571-FF23D3C02EBC}"/>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4D00CFE7-5657-9A08-CD4C-CCF2EDB91319}"/>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3F6BA0F0-52DC-85A2-6117-0E369E0B1C46}"/>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C7C16639-5F18-1A2B-3933-94F93CA39D42}"/>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5B82BCB7-1EE7-E678-75D3-81EE51BA4867}"/>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E6F66B36-75A4-B4AD-B296-8AF2A5491AAB}"/>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622805D8-C560-5649-06A0-5B56BE6C4B05}"/>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B663FC47-4170-32D8-59F8-94DC3FEECC4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CECA14BC-F72D-FF5F-267E-EF9B74A13770}"/>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C0D0A2AC-AC67-785F-82F4-33404D4401C8}"/>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BFDD92EB-9FE8-6B89-C565-6BA74797083F}"/>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Contact us page :</a:t>
              </a:r>
            </a:p>
          </p:txBody>
        </p:sp>
        <p:sp>
          <p:nvSpPr>
            <p:cNvPr id="13" name="TextBox 13">
              <a:extLst>
                <a:ext uri="{FF2B5EF4-FFF2-40B4-BE49-F238E27FC236}">
                  <a16:creationId xmlns:a16="http://schemas.microsoft.com/office/drawing/2014/main" id="{B271A8C9-3364-1360-AE77-4DBE9C3452A4}"/>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BE245CF6-0D26-5F0C-FEA0-3ED736C970A4}"/>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1A64A95F-9182-AB6B-07E9-28C7DC93200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050900E1-716D-67CD-3D87-1F25D860A8CD}"/>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D4909204-E91F-826B-4A94-C3089F9C20E4}"/>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569A6CFA-1E6D-FC3B-988A-7DD352C2456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321DB00B-26F9-A262-9484-ABD23771AF7D}"/>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55E7C111-C4FF-8210-F606-410CDB27F2F2}"/>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A1EE8A10-BCE7-FBFB-AE72-550A9FB64C0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465A016E-710A-9638-09D5-DAF97E0A150B}"/>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2149B355-37F6-812B-CEE7-843FF9200AAB}"/>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A6AA1B57-E2EE-9F51-71EC-4603E659155B}"/>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C9307946-ADE9-37DB-5DD2-99B60D6A7848}"/>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9F68516F-478F-6D5F-BD57-F11EEB61D905}"/>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136EEDE0-64D2-680C-E8CE-F864C7B8D0A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A8459ED9-A535-3596-ABDE-8106AFD398AF}"/>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6195808B-DE94-4BD3-F734-36E12C24FA5B}"/>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02D5E15E-C30D-EAE6-A63D-A941C244BEC4}"/>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DAE77B5C-98A0-F63E-BE72-281BFD3357BC}"/>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4FF175C2-FD1C-B3AD-2043-22E48E269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87" y="1035963"/>
            <a:ext cx="16071213" cy="9032725"/>
          </a:xfrm>
          <a:prstGeom prst="rect">
            <a:avLst/>
          </a:prstGeom>
        </p:spPr>
      </p:pic>
    </p:spTree>
    <p:extLst>
      <p:ext uri="{BB962C8B-B14F-4D97-AF65-F5344CB8AC3E}">
        <p14:creationId xmlns:p14="http://schemas.microsoft.com/office/powerpoint/2010/main" val="337478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1629FA11-40BF-D621-48B0-D905905EB7C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AFC95E6-4928-C3A2-03F6-F0ED55193795}"/>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8481B7A8-F205-59F6-3DE4-39BEEB0A5F50}"/>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3D6D8C59-00E4-0084-267E-92DA5FF87ABE}"/>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456E7801-EB3D-889E-6E11-F1DF93B29485}"/>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124D957C-CCCE-88BA-D115-0110E4ED8117}"/>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3BBFBE86-BAD6-A000-8180-6C31CED348A6}"/>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8C397C88-4D87-E9A5-BFBD-5D44EE06BE86}"/>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FF6D53B7-9650-6CD6-C09F-8BB00552756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675AD2FA-0525-00D5-AC3F-66D2F1148E34}"/>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44E86497-31DE-6FAC-A94A-B9DEAC0445AB}"/>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E4DC4D54-0B45-F0DC-14AC-8B80ED095F3C}"/>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Membership page :</a:t>
              </a:r>
            </a:p>
          </p:txBody>
        </p:sp>
        <p:sp>
          <p:nvSpPr>
            <p:cNvPr id="13" name="TextBox 13">
              <a:extLst>
                <a:ext uri="{FF2B5EF4-FFF2-40B4-BE49-F238E27FC236}">
                  <a16:creationId xmlns:a16="http://schemas.microsoft.com/office/drawing/2014/main" id="{91FE397F-622B-E7EB-0A81-08BAEBE9079C}"/>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ABAB6647-05EF-6BCD-A557-6C47C3611669}"/>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9E2F263C-AECB-9139-A1A0-15E008F2B658}"/>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936268DD-EEED-F04E-7013-5C442DC9834F}"/>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E0DCE2A5-10CC-92B3-CF1C-90343A804046}"/>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FD5AB966-4BFC-11D3-DC0A-578A754F34C7}"/>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E2971D7C-F52B-02EF-2238-84437844AB9B}"/>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AA229CBF-9322-A7B2-BA23-742438EC23BB}"/>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2FB3AB07-75EA-AB4E-C63E-CB5A9C16EFCB}"/>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427DE500-32EE-C1CE-47BE-F5554EC228E5}"/>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B4783B1E-F207-0A92-59F9-5F12AB9FE339}"/>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5143190B-CB87-A040-9D3B-7841A33AE4D1}"/>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2994A685-EF36-1FAF-27F8-86C274C8F765}"/>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86F41C66-AE35-5B28-91BB-B315CFF3B051}"/>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285BB9AE-B9D7-EC44-9606-D35147E030D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83B965A7-A5AA-4722-0C89-F9981D3DF3D8}"/>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AB48AEAB-CBA4-554D-AA1F-8E3D94C74619}"/>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E21D2787-5ED2-4733-5CDF-4DD735798000}"/>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7218013C-004D-FF4D-0DAD-312BD9619464}"/>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4ED6C81A-3891-DE82-3D6A-28249B84C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66" y="801450"/>
            <a:ext cx="16524534" cy="9295050"/>
          </a:xfrm>
          <a:prstGeom prst="rect">
            <a:avLst/>
          </a:prstGeom>
        </p:spPr>
      </p:pic>
    </p:spTree>
    <p:extLst>
      <p:ext uri="{BB962C8B-B14F-4D97-AF65-F5344CB8AC3E}">
        <p14:creationId xmlns:p14="http://schemas.microsoft.com/office/powerpoint/2010/main" val="11332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BF2D3EA3-C8C8-DC88-1513-6EF58DDED64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98B09FE-89E4-D021-7E08-C8CDBF2CB703}"/>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33E553CE-6AF5-D67E-2949-5E8548FE45F0}"/>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73256AEC-C2DF-2383-F1DE-8F036D43567F}"/>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ADCF15D1-BDF6-AE39-47FD-8B2A2CA02EB8}"/>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E00B949A-FCE3-277E-EF06-3416AA279DC0}"/>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017BAC2C-666A-D60A-84E9-506E5064A4B7}"/>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65027021-FB3D-2E33-0359-095E9BF8FB68}"/>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F860ABC7-8749-545F-6CEA-AA6D3C51B40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A5391502-B120-C574-931F-55D886F89B35}"/>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71B37571-9A12-137E-516C-376DE90B0418}"/>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1BF5B5E3-56AD-BD54-6117-CE5AA70B3009}"/>
                </a:ext>
              </a:extLst>
            </p:cNvPr>
            <p:cNvSpPr txBox="1"/>
            <p:nvPr/>
          </p:nvSpPr>
          <p:spPr>
            <a:xfrm>
              <a:off x="-1047676" y="-2790888"/>
              <a:ext cx="8686801"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Membership ( navigate ) page</a:t>
              </a:r>
            </a:p>
          </p:txBody>
        </p:sp>
        <p:sp>
          <p:nvSpPr>
            <p:cNvPr id="13" name="TextBox 13">
              <a:extLst>
                <a:ext uri="{FF2B5EF4-FFF2-40B4-BE49-F238E27FC236}">
                  <a16:creationId xmlns:a16="http://schemas.microsoft.com/office/drawing/2014/main" id="{23F73C18-AC05-6A3D-1702-211A662E39BB}"/>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CB2C98A7-DD6C-C4C7-14DB-3371318B8E83}"/>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EAF3D1C8-1127-EA33-A749-EED1BB83918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57AAA210-8560-4D64-E7CF-6C4604257C2A}"/>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158135EB-3ACB-6EEE-6B3E-AB72B45BD144}"/>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38D56E19-3345-0183-432F-8C8EF055D475}"/>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D9100216-9E55-D183-23F7-AB958F3F81A7}"/>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0E720B25-B79B-BBC9-9F4D-879046E341D9}"/>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97C4EDF1-CFA9-25F8-8EBF-002EF002505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3A0B5FA9-2B9A-5A29-FC13-864B4B762978}"/>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E1B052EF-C882-385A-C6A4-1306A21938E8}"/>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13F0DAE4-8246-05AB-3234-4CEEEA186F26}"/>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3C95A59A-FD5D-85F5-D8C8-D077FEEFA8CA}"/>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B6FD983E-CA18-D3E7-3424-0367C7B2B530}"/>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1DD5D497-1863-8BB5-14D1-2C49DB5EC15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7B2623AF-BFC9-1512-0346-6BF20B11653C}"/>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1D619EDD-DF8A-4CE8-2726-C868ECB6A5D0}"/>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AEA338D1-A898-B77F-6A90-F2291BAC6A66}"/>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98B629CB-19CB-CE10-647D-F009D70653C8}"/>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283DE5EA-BF21-CE1B-38C9-5C3400FA2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757" y="952500"/>
            <a:ext cx="16087243" cy="9049074"/>
          </a:xfrm>
          <a:prstGeom prst="rect">
            <a:avLst/>
          </a:prstGeom>
        </p:spPr>
      </p:pic>
    </p:spTree>
    <p:extLst>
      <p:ext uri="{BB962C8B-B14F-4D97-AF65-F5344CB8AC3E}">
        <p14:creationId xmlns:p14="http://schemas.microsoft.com/office/powerpoint/2010/main" val="110055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A92AB001-471B-B6D1-38B4-D67A4EAAC1C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BA7E3AE-5084-8EEC-3EB6-7B3EEB7D565A}"/>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EAF256FF-14ED-0AF3-DC65-9EA53345BB0D}"/>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77BDD08D-A310-56C0-0F2E-516FB7BB5EA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64C9E0A7-FD93-B5C9-DEDB-4BF4BC6B738E}"/>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EA256CD0-0E0B-5068-7356-01C4261F0A54}"/>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1EEF1907-A231-3CF8-6908-6FA0098A8BBA}"/>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6F85CA1C-C30C-2C47-EE1D-B2E6FAFE4C21}"/>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E52F2523-C84E-9D45-16F6-9C4D37462FC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D19D634D-DC7C-549A-7C3C-F1D8316240DE}"/>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23C1E813-27D6-52ED-7F45-059ED849F9F3}"/>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C43C8421-4CBF-1D3C-8704-8905FB0FB156}"/>
                </a:ext>
              </a:extLst>
            </p:cNvPr>
            <p:cNvSpPr txBox="1"/>
            <p:nvPr/>
          </p:nvSpPr>
          <p:spPr>
            <a:xfrm>
              <a:off x="-1047676" y="-2790888"/>
              <a:ext cx="9296401"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Membership (plans) :</a:t>
              </a:r>
            </a:p>
          </p:txBody>
        </p:sp>
        <p:sp>
          <p:nvSpPr>
            <p:cNvPr id="13" name="TextBox 13">
              <a:extLst>
                <a:ext uri="{FF2B5EF4-FFF2-40B4-BE49-F238E27FC236}">
                  <a16:creationId xmlns:a16="http://schemas.microsoft.com/office/drawing/2014/main" id="{1FCFBA40-0D89-1875-9102-F058E2B2295D}"/>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B67296DB-58CC-0953-66F7-BEF47888B9A5}"/>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644365BF-4B93-7E8C-BF40-848B591B593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785F4102-88CC-A54D-A499-81B8D19D2121}"/>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702E0434-59A2-1ED1-86C8-D876F9B3F31B}"/>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80C58FA1-FCB6-2828-2FDC-115C44E136C9}"/>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08C897A8-F695-AF8A-9C4B-15C42CA7518B}"/>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35EAD990-21FD-83CA-D229-A75E2D984376}"/>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1C759A5A-CED9-7F66-A636-8916573B94D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81290022-0984-58DB-3778-80FC535973DA}"/>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2FC31452-07A7-0466-84AD-A3B027F60B9B}"/>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F2236AE3-D422-5E88-037E-0BB029C248D4}"/>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433DC82D-BA5F-E643-A53B-39BA82CEB92B}"/>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1A77A017-C360-DAC8-8FEF-07BFB24CC107}"/>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798379AE-63D8-4233-49A7-F2C95BA87F0B}"/>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A7435D80-33DD-554B-66CC-4F073D809F4F}"/>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7A42997B-A57D-5082-27ED-36A31E36708F}"/>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141E031B-A8C2-59E7-21E2-408F4F3831C3}"/>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5D5D398E-4480-37B3-4032-6F29F8953DA7}"/>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A749B907-01DD-F5E3-C1C6-2CFB219CC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6" y="1028343"/>
            <a:ext cx="16002634" cy="9001481"/>
          </a:xfrm>
          <a:prstGeom prst="rect">
            <a:avLst/>
          </a:prstGeom>
        </p:spPr>
      </p:pic>
    </p:spTree>
    <p:extLst>
      <p:ext uri="{BB962C8B-B14F-4D97-AF65-F5344CB8AC3E}">
        <p14:creationId xmlns:p14="http://schemas.microsoft.com/office/powerpoint/2010/main" val="16942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B42E5287-7856-3680-1559-B10438D06F2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75961BF-4F3C-A4D0-30C5-23E4136056BA}"/>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8C36A820-7079-E008-A8B9-9AFCBCF43087}"/>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4828C9F0-2273-0D9A-ED4F-2B1FEB71B77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A5526BBB-6C1F-6A42-D2C5-524653C25AE6}"/>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6DCADA38-5712-391B-968A-F1712FECCB00}"/>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04F4C3DB-B25D-A52D-95FD-7E2973EC6B8C}"/>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689E2924-612E-26BD-85E4-EFDF58600554}"/>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2A6B917D-EAA3-8750-D687-0569FB12E41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A7163332-B91B-2A8F-8203-847B3D55254F}"/>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202CED95-3918-B69F-7FEB-1142FC2B113B}"/>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3CAF182E-3E8D-A15C-F768-C1BB137BEA46}"/>
                </a:ext>
              </a:extLst>
            </p:cNvPr>
            <p:cNvSpPr txBox="1"/>
            <p:nvPr/>
          </p:nvSpPr>
          <p:spPr>
            <a:xfrm>
              <a:off x="-1047676" y="-2790888"/>
              <a:ext cx="8280401"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lang="en-US" sz="3499" b="1" spc="-34" dirty="0">
                  <a:solidFill>
                    <a:srgbClr val="1E1E1E"/>
                  </a:solidFill>
                  <a:latin typeface="Aileron Regular Bold"/>
                  <a:ea typeface="Aileron Regular Bold"/>
                  <a:cs typeface="Aileron Regular Bold"/>
                  <a:sym typeface="Aileron Regular Bold"/>
                </a:rPr>
                <a:t>Payment methods</a:t>
              </a: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 page :</a:t>
              </a:r>
            </a:p>
          </p:txBody>
        </p:sp>
        <p:sp>
          <p:nvSpPr>
            <p:cNvPr id="13" name="TextBox 13">
              <a:extLst>
                <a:ext uri="{FF2B5EF4-FFF2-40B4-BE49-F238E27FC236}">
                  <a16:creationId xmlns:a16="http://schemas.microsoft.com/office/drawing/2014/main" id="{8DF3551D-188D-D9CB-261E-1956D4413947}"/>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240FC960-35B4-EB56-4010-878695DF9B3A}"/>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6F1F4959-586A-336B-234F-2509483959F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1C4EA0A6-6FD6-97DD-85C9-14A9063FA607}"/>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3AFF0CC6-C5BB-37B5-5419-F240535D8DAE}"/>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B2536278-808F-A5B0-0DD0-E75C02EDCBB4}"/>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0E515D24-2981-4ADA-CEB2-0213727C5173}"/>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B49896D5-5E5D-AD58-E51B-6FAADF985552}"/>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61404614-09BD-041E-2387-1B1F08BBF0E3}"/>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CE9BF2D1-73E3-139E-F363-B0D7110716E1}"/>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11BBA936-FD1C-09A8-31AC-3B34FE12A452}"/>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5D6FCE6A-F3B5-E422-0875-5CAB9B2FC22B}"/>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756605A9-B391-6D80-7A3E-991184D4D372}"/>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3E91E75D-1D1B-258D-4A9C-D04EB565FAB7}"/>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AD022C8C-D47A-BB5B-7FDE-59A5BCE78BBA}"/>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9F86EA4C-8958-4595-59FB-BC21D2563BD5}"/>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9AA8139C-781B-E775-9F03-3F3A77930305}"/>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C2BEFAF6-4187-AF1A-BEEE-437E96406B91}"/>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96F7CBF3-F2D8-8B1F-6588-D5C929E9A01E}"/>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F2FACC61-2251-5135-5A50-0C0DAEFC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66" y="1028343"/>
            <a:ext cx="16002634" cy="9001481"/>
          </a:xfrm>
          <a:prstGeom prst="rect">
            <a:avLst/>
          </a:prstGeom>
        </p:spPr>
      </p:pic>
    </p:spTree>
    <p:extLst>
      <p:ext uri="{BB962C8B-B14F-4D97-AF65-F5344CB8AC3E}">
        <p14:creationId xmlns:p14="http://schemas.microsoft.com/office/powerpoint/2010/main" val="41381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88409930-4ED1-31A2-93FE-8AF724364C7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10E5AE7-F75C-6A49-3D38-27359DC703D9}"/>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10FB4420-F33A-931A-52AD-E57A1CC9082D}"/>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1AADBAAB-3F3A-D957-46F6-10398578A723}"/>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EAAECB48-7C85-5667-9E49-49C1000EC8EF}"/>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223C6DFC-492D-7973-698C-80EA77E633A9}"/>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44F009A0-9646-C38F-F0D9-19BA7441C455}"/>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BB871A73-20DB-C97F-61F4-FF4D8F66DCE6}"/>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92077648-1B3C-7FAB-53A4-2D6B50FB117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40EEB903-5BDE-9F07-5CE6-17266F86CB25}"/>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BDFBB630-B77A-FA37-74CC-AA3F23DDB19C}"/>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70FF3A2B-BF60-CD58-187E-F67540EB6C5E}"/>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News &amp; events page :</a:t>
              </a:r>
            </a:p>
          </p:txBody>
        </p:sp>
        <p:sp>
          <p:nvSpPr>
            <p:cNvPr id="13" name="TextBox 13">
              <a:extLst>
                <a:ext uri="{FF2B5EF4-FFF2-40B4-BE49-F238E27FC236}">
                  <a16:creationId xmlns:a16="http://schemas.microsoft.com/office/drawing/2014/main" id="{E7FC7850-6362-1279-05D6-EBA1ED93CF6A}"/>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EDDE1493-8A1F-CB01-FF19-6BB0CB8FD47D}"/>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81A6B4EA-E29C-6802-EAA1-E977C61A001A}"/>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54B60556-AECD-0DFF-B202-3D0BAD107AD1}"/>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6E2528C0-19FD-1B2C-7060-89EA30CC2C7D}"/>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78C840BF-B632-3A97-6EEA-CA59B92A4DCB}"/>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B4587B75-9FE6-F732-0ABA-14A7B181F29E}"/>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AB23E8BE-C035-805F-F6D8-323632186463}"/>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FECBF1EE-4E8F-3CDD-0AC8-D2E85273265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49262072-456A-0F34-7024-DA2393DAE9BE}"/>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2B7841AC-17A7-B618-9E97-26C569F24083}"/>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554D865D-5ECB-0F0D-9E52-0632A3842BAF}"/>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C1E03862-9D16-0553-8339-4F9476569CB4}"/>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F76FA283-DEE2-5E57-C752-71B295A9FB17}"/>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EBFB42AF-E24F-8A00-FB37-0FF360DEFA1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F16A33D3-DFA6-6D46-2609-9A07FD414D72}"/>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CBF8CAFC-E8EE-B650-4659-C250CECE985D}"/>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2FED8938-9004-5789-7976-27A136C741B4}"/>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2483BD34-9294-B07C-3B55-C3FC6F727CB7}"/>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C8C6A3E1-7003-2B8F-85D7-77D9A517C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489" y="800100"/>
            <a:ext cx="16048511" cy="9027287"/>
          </a:xfrm>
          <a:prstGeom prst="rect">
            <a:avLst/>
          </a:prstGeom>
        </p:spPr>
      </p:pic>
    </p:spTree>
    <p:extLst>
      <p:ext uri="{BB962C8B-B14F-4D97-AF65-F5344CB8AC3E}">
        <p14:creationId xmlns:p14="http://schemas.microsoft.com/office/powerpoint/2010/main" val="362134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1028700" y="2456473"/>
            <a:ext cx="7318696" cy="1052852"/>
          </a:xfrm>
          <a:prstGeom prst="rect">
            <a:avLst/>
          </a:prstGeom>
        </p:spPr>
        <p:txBody>
          <a:bodyPr lIns="0" tIns="0" rIns="0" bIns="0" rtlCol="0" anchor="t">
            <a:spAutoFit/>
          </a:bodyPr>
          <a:lstStyle/>
          <a:p>
            <a:pPr marL="0" lvl="0" indent="0" algn="l">
              <a:lnSpc>
                <a:spcPts val="8820"/>
              </a:lnSpc>
              <a:spcBef>
                <a:spcPct val="0"/>
              </a:spcBef>
            </a:pPr>
            <a:r>
              <a:rPr lang="en-US" sz="7000" dirty="0">
                <a:solidFill>
                  <a:srgbClr val="F8D418"/>
                </a:solidFill>
                <a:latin typeface="Aileron Heavy"/>
                <a:ea typeface="Aileron Heavy"/>
                <a:cs typeface="Aileron Heavy"/>
                <a:sym typeface="Aileron Heavy"/>
              </a:rPr>
              <a:t>TEAM -- ID :</a:t>
            </a:r>
            <a:endParaRPr lang="en-US" sz="2000" dirty="0">
              <a:solidFill>
                <a:srgbClr val="F8D418"/>
              </a:solidFill>
              <a:latin typeface="Aileron Heavy"/>
              <a:ea typeface="Aileron Heavy"/>
              <a:cs typeface="Aileron Heavy"/>
              <a:sym typeface="Aileron Heavy"/>
            </a:endParaRPr>
          </a:p>
        </p:txBody>
      </p:sp>
      <p:sp>
        <p:nvSpPr>
          <p:cNvPr id="4" name="AutoShape 4"/>
          <p:cNvSpPr/>
          <p:nvPr/>
        </p:nvSpPr>
        <p:spPr>
          <a:xfrm>
            <a:off x="16694791" y="-190500"/>
            <a:ext cx="1593209" cy="11103414"/>
          </a:xfrm>
          <a:prstGeom prst="rect">
            <a:avLst/>
          </a:prstGeom>
          <a:solidFill>
            <a:srgbClr val="F8D418"/>
          </a:solidFill>
        </p:spPr>
        <p:txBody>
          <a:bodyPr/>
          <a:lstStyle/>
          <a:p>
            <a:endParaRPr lang="en-US"/>
          </a:p>
        </p:txBody>
      </p:sp>
      <p:grpSp>
        <p:nvGrpSpPr>
          <p:cNvPr id="5" name="Group 5"/>
          <p:cNvGrpSpPr/>
          <p:nvPr/>
        </p:nvGrpSpPr>
        <p:grpSpPr>
          <a:xfrm>
            <a:off x="0" y="1042792"/>
            <a:ext cx="16694791" cy="178255"/>
            <a:chOff x="0" y="0"/>
            <a:chExt cx="53524916" cy="571500"/>
          </a:xfrm>
        </p:grpSpPr>
        <p:sp>
          <p:nvSpPr>
            <p:cNvPr id="6" name="Freeform 6"/>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txBody>
            <a:bodyPr/>
            <a:lstStyle/>
            <a:p>
              <a:endParaRPr lang="en-US"/>
            </a:p>
          </p:txBody>
        </p:sp>
      </p:grpSp>
      <p:sp>
        <p:nvSpPr>
          <p:cNvPr id="7" name="TextBox 7"/>
          <p:cNvSpPr txBox="1"/>
          <p:nvPr/>
        </p:nvSpPr>
        <p:spPr>
          <a:xfrm>
            <a:off x="1028700" y="8828836"/>
            <a:ext cx="952078" cy="429464"/>
          </a:xfrm>
          <a:prstGeom prst="rect">
            <a:avLst/>
          </a:prstGeom>
        </p:spPr>
        <p:txBody>
          <a:bodyPr lIns="0" tIns="0" rIns="0" bIns="0" rtlCol="0" anchor="t">
            <a:spAutoFit/>
          </a:bodyPr>
          <a:lstStyle/>
          <a:p>
            <a:pPr marL="0" lvl="0" indent="0" algn="l">
              <a:lnSpc>
                <a:spcPts val="3549"/>
              </a:lnSpc>
              <a:spcBef>
                <a:spcPct val="0"/>
              </a:spcBef>
            </a:pPr>
            <a:r>
              <a:rPr lang="en-US" sz="2499" b="1" u="none">
                <a:solidFill>
                  <a:srgbClr val="F8F8F8"/>
                </a:solidFill>
                <a:latin typeface="Aileron Regular Bold"/>
                <a:ea typeface="Aileron Regular Bold"/>
                <a:cs typeface="Aileron Regular Bold"/>
                <a:sym typeface="Aileron Regular Bold"/>
              </a:rPr>
              <a:t>02</a:t>
            </a:r>
          </a:p>
        </p:txBody>
      </p:sp>
      <p:grpSp>
        <p:nvGrpSpPr>
          <p:cNvPr id="8" name="Group 8"/>
          <p:cNvGrpSpPr/>
          <p:nvPr/>
        </p:nvGrpSpPr>
        <p:grpSpPr>
          <a:xfrm>
            <a:off x="2637210" y="8983016"/>
            <a:ext cx="15650790" cy="178255"/>
            <a:chOff x="0" y="0"/>
            <a:chExt cx="50177760" cy="571500"/>
          </a:xfrm>
        </p:grpSpPr>
        <p:sp>
          <p:nvSpPr>
            <p:cNvPr id="9" name="Freeform 9"/>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txBody>
            <a:bodyPr/>
            <a:lstStyle/>
            <a:p>
              <a:endParaRPr lang="en-US"/>
            </a:p>
          </p:txBody>
        </p:sp>
      </p:grpSp>
      <p:sp>
        <p:nvSpPr>
          <p:cNvPr id="11" name="TextBox 10">
            <a:extLst>
              <a:ext uri="{FF2B5EF4-FFF2-40B4-BE49-F238E27FC236}">
                <a16:creationId xmlns:a16="http://schemas.microsoft.com/office/drawing/2014/main" id="{B51AAE47-642B-3A5D-00E9-143DD7762505}"/>
              </a:ext>
            </a:extLst>
          </p:cNvPr>
          <p:cNvSpPr txBox="1"/>
          <p:nvPr/>
        </p:nvSpPr>
        <p:spPr>
          <a:xfrm>
            <a:off x="838200" y="3619500"/>
            <a:ext cx="7353868" cy="2246769"/>
          </a:xfrm>
          <a:prstGeom prst="rect">
            <a:avLst/>
          </a:prstGeom>
          <a:noFill/>
        </p:spPr>
        <p:txBody>
          <a:bodyPr wrap="square" rtlCol="0">
            <a:spAutoFit/>
          </a:bodyPr>
          <a:lstStyle/>
          <a:p>
            <a:r>
              <a:rPr lang="en-US" sz="2800" dirty="0">
                <a:solidFill>
                  <a:srgbClr val="FFFF00"/>
                </a:solidFill>
              </a:rPr>
              <a:t>Mohamed Wessam -------- 231015089</a:t>
            </a:r>
          </a:p>
          <a:p>
            <a:r>
              <a:rPr lang="en-US" sz="2800" dirty="0">
                <a:solidFill>
                  <a:srgbClr val="FFFF00"/>
                </a:solidFill>
              </a:rPr>
              <a:t>Seif Eldeen Abdelrahman- 231006092</a:t>
            </a:r>
          </a:p>
          <a:p>
            <a:r>
              <a:rPr lang="en-US" sz="2800" dirty="0">
                <a:solidFill>
                  <a:srgbClr val="FFFF00"/>
                </a:solidFill>
              </a:rPr>
              <a:t>Ahmed Amr ------------------ 231006911</a:t>
            </a:r>
          </a:p>
          <a:p>
            <a:r>
              <a:rPr lang="en-US" sz="2800" dirty="0">
                <a:solidFill>
                  <a:srgbClr val="FFFF00"/>
                </a:solidFill>
              </a:rPr>
              <a:t>Youssef Mostafa ------------ 231005962</a:t>
            </a:r>
          </a:p>
          <a:p>
            <a:endParaRPr lang="en-US" sz="2800" dirty="0">
              <a:solidFill>
                <a:srgbClr val="FFFF00"/>
              </a:solidFill>
            </a:endParaRPr>
          </a:p>
        </p:txBody>
      </p:sp>
      <p:sp>
        <p:nvSpPr>
          <p:cNvPr id="12" name="TextBox 11">
            <a:extLst>
              <a:ext uri="{FF2B5EF4-FFF2-40B4-BE49-F238E27FC236}">
                <a16:creationId xmlns:a16="http://schemas.microsoft.com/office/drawing/2014/main" id="{4AB90A3D-4E4F-7AE0-8385-5E8E25A63B0A}"/>
              </a:ext>
            </a:extLst>
          </p:cNvPr>
          <p:cNvSpPr txBox="1"/>
          <p:nvPr/>
        </p:nvSpPr>
        <p:spPr>
          <a:xfrm>
            <a:off x="838200" y="5586799"/>
            <a:ext cx="9067232" cy="2246769"/>
          </a:xfrm>
          <a:prstGeom prst="rect">
            <a:avLst/>
          </a:prstGeom>
          <a:noFill/>
        </p:spPr>
        <p:txBody>
          <a:bodyPr wrap="square" rtlCol="0">
            <a:spAutoFit/>
          </a:bodyPr>
          <a:lstStyle/>
          <a:p>
            <a:r>
              <a:rPr lang="en-US" sz="7000" dirty="0">
                <a:solidFill>
                  <a:srgbClr val="FFFF00"/>
                </a:solidFill>
                <a:latin typeface="Aileron Heavy" panose="020B0604020202020204" charset="0"/>
              </a:rPr>
              <a:t>Supervised by: DOC. ALAA ELDKEN</a:t>
            </a:r>
          </a:p>
        </p:txBody>
      </p:sp>
      <p:pic>
        <p:nvPicPr>
          <p:cNvPr id="13" name="Picture 12" descr="A yellow and black logo&#10;&#10;AI-generated content may be incorrect.">
            <a:extLst>
              <a:ext uri="{FF2B5EF4-FFF2-40B4-BE49-F238E27FC236}">
                <a16:creationId xmlns:a16="http://schemas.microsoft.com/office/drawing/2014/main" id="{5DC0C234-2D86-11F3-86E9-5D0B99781607}"/>
              </a:ext>
            </a:extLst>
          </p:cNvPr>
          <p:cNvPicPr>
            <a:picLocks noChangeAspect="1"/>
          </p:cNvPicPr>
          <p:nvPr/>
        </p:nvPicPr>
        <p:blipFill>
          <a:blip r:embed="rId2" cstate="print">
            <a:extLst>
              <a:ext uri="{28A0092B-C50C-407E-A947-70E740481C1C}">
                <a14:useLocalDpi xmlns:a14="http://schemas.microsoft.com/office/drawing/2010/main" val="0"/>
              </a:ext>
            </a:extLst>
          </a:blip>
          <a:srcRect l="651" t="-693" r="-651"/>
          <a:stretch/>
        </p:blipFill>
        <p:spPr>
          <a:xfrm>
            <a:off x="13814148" y="1333500"/>
            <a:ext cx="2645213" cy="2663564"/>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673573F9-FF50-14CF-2222-A2B0276593E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4DE6635-C483-D16D-4E8B-FB78D59A3474}"/>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569F1468-945F-1988-50C6-EEC5810204E0}"/>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FF9C27E4-6790-E26B-34BB-45DDF832EFA5}"/>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F6C135DC-E85D-7B57-8221-0EE78828ED25}"/>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935A66B9-EFF5-E7F9-15CA-1314E19E4446}"/>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73FB1F1A-1117-A49A-12C0-7699F9B88EFB}"/>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542F32E7-CAD4-D0E3-EF6F-17E0CE532621}"/>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6386F5F2-E0D2-D2C5-262E-2576F13DE7C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C1BC3E33-0830-ED66-9362-6FE26892EEC2}"/>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1BF198DA-24A7-66A5-3793-39204647C0F6}"/>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8E541818-8B34-BBD4-CC26-8EFB8280B9C1}"/>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Contact us page :</a:t>
              </a:r>
            </a:p>
          </p:txBody>
        </p:sp>
        <p:sp>
          <p:nvSpPr>
            <p:cNvPr id="13" name="TextBox 13">
              <a:extLst>
                <a:ext uri="{FF2B5EF4-FFF2-40B4-BE49-F238E27FC236}">
                  <a16:creationId xmlns:a16="http://schemas.microsoft.com/office/drawing/2014/main" id="{57EC9461-11F8-31B0-397F-326D220D4E1D}"/>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257A5938-E0E5-4FDF-CA72-83E0B40C386D}"/>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38DDBECB-1437-9DAB-3C68-0F9ECC9CF2A4}"/>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1B64EB45-8E0C-3401-D68A-F141EFF11D61}"/>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F34C4BAA-6735-8688-2C5F-CCDB2128D8C1}"/>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6651AD89-29E9-9A01-6610-60DD5B1E042A}"/>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DBBF4167-2DBE-10A1-9F29-368C33C53974}"/>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1FA4EC28-9899-68A2-A93C-84B08C1DEEBD}"/>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33A9990F-C158-D6FA-4002-AA346D0F2D7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9E7B2EA6-62AA-11F6-DFCD-534E1F15BDA2}"/>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F57DDEDB-DB1F-9A62-2868-F75C14EE3856}"/>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5652C792-4981-C2A1-B859-9504BD40A166}"/>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30AF3DAA-B8BF-77C6-3A92-AC41D9705105}"/>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9AA24518-44EE-BF5D-3782-DBEB8F493F66}"/>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D2EDC923-ABDF-5116-05E8-628330CEE0D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AB30CA90-6ECF-B932-5993-3CA36AFF9DF3}"/>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37F94520-8822-7D51-0C98-C48CE2926873}"/>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E4DE6DEC-DDD2-76AE-E61E-72D5DB6841F7}"/>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42E58480-7BD8-1FC9-80E8-DC49CA4AD8F1}"/>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66F45107-8083-3A35-BA72-C29B0EEF5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52500"/>
            <a:ext cx="16002634" cy="9001481"/>
          </a:xfrm>
          <a:prstGeom prst="rect">
            <a:avLst/>
          </a:prstGeom>
        </p:spPr>
      </p:pic>
    </p:spTree>
    <p:extLst>
      <p:ext uri="{BB962C8B-B14F-4D97-AF65-F5344CB8AC3E}">
        <p14:creationId xmlns:p14="http://schemas.microsoft.com/office/powerpoint/2010/main" val="132571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DD25D475-68E5-9C88-8624-D32BD072947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5269457-D6C2-450D-2800-12019CD632CD}"/>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A347FE84-9940-718B-EA4E-573189CCA91F}"/>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DA47C7AA-93E7-1717-4DBF-DB77A8AA380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C624C451-27BE-4730-4DD1-17E8A752E519}"/>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2EB4E87A-B317-5B62-4FD9-FAF84F74AACC}"/>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2086058D-37D2-48C1-7736-F7323DCCC506}"/>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C1863375-6963-298F-62A7-F013846E05BA}"/>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2724C864-E715-2A5E-B1EE-D662E5430DA4}"/>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7D649827-2AF2-14D5-6455-A58DCA530614}"/>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E4172E13-7EF3-95CA-E2EF-4A25EB155185}"/>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E7FF4C6D-BDC8-E2D7-E79A-B4CBC9113D31}"/>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Contact us page :</a:t>
              </a:r>
            </a:p>
          </p:txBody>
        </p:sp>
        <p:sp>
          <p:nvSpPr>
            <p:cNvPr id="13" name="TextBox 13">
              <a:extLst>
                <a:ext uri="{FF2B5EF4-FFF2-40B4-BE49-F238E27FC236}">
                  <a16:creationId xmlns:a16="http://schemas.microsoft.com/office/drawing/2014/main" id="{02A77A69-D033-EED5-E7AA-5C98B6A2F760}"/>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68C4A712-9773-52BD-63E5-C9EAC66A5513}"/>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9824A21D-0926-8A55-7105-2293513E0544}"/>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733B75BB-814E-0150-5B66-4F1C71E8DCE2}"/>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D49A156D-16FA-8F13-09DB-55BB53E298F6}"/>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A6F0AD46-DE26-5AF9-84EA-8FF50972A37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C25AFBEA-386A-DE86-782A-8C688537929D}"/>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989A6923-A823-E4A7-BD04-D71B68B4884D}"/>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D371ADAE-96C3-ECA4-7904-806D5A0EB52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548F2290-8051-0859-5DC4-2D06D6EDEF85}"/>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9E7E9628-7163-281B-8034-2757B3ADAF94}"/>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E4BDA94D-5071-5C8F-2451-B191E29761BE}"/>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FFD05CD0-58E5-8591-6EB4-F7FA1AE8422B}"/>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E5DA6ADE-21B7-90A3-E424-C62AA3CA6320}"/>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84628CEF-D930-3096-BC44-5246966BEF6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0EC6569B-413E-B8A7-B2D1-8329B2EF8DA8}"/>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CCB7D0CD-43C7-928A-D19D-952E1DED0E83}"/>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8901B9A4-7AEE-7B7E-A896-FF5FBD09FEA2}"/>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62499D91-B2F2-5B8A-B439-C8D4FB4958E8}"/>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A6B49288-8BF6-2AE9-F738-6540D5440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6" y="1028343"/>
            <a:ext cx="16002634" cy="9001481"/>
          </a:xfrm>
          <a:prstGeom prst="rect">
            <a:avLst/>
          </a:prstGeom>
        </p:spPr>
      </p:pic>
    </p:spTree>
    <p:extLst>
      <p:ext uri="{BB962C8B-B14F-4D97-AF65-F5344CB8AC3E}">
        <p14:creationId xmlns:p14="http://schemas.microsoft.com/office/powerpoint/2010/main" val="303890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A91A8FF4-D721-8A99-91FE-28C94600F5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41DC634-2951-74B0-DB0C-01ABFD63DC40}"/>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93940B76-EE09-9706-F2EE-156805C4CE47}"/>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15500261-EA7F-2827-AD87-3405EB5F91D4}"/>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0C47C4B4-3DAF-426C-34CB-4B4D825D9617}"/>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F1C88030-266B-A75E-3356-22FAB78F28FC}"/>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F38CAAFF-531A-936C-75E3-56723F1C178C}"/>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C0E1DFAE-439B-460D-9DC2-239F8E1891B9}"/>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F0F4490C-B15C-2AA9-E868-6974BCFEDD1B}"/>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A44460A2-0057-3EFB-331D-FCAABD2B0BB8}"/>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6690E0BD-F2A6-0C24-1D86-84CBE33DC6D8}"/>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E35D4D5F-05D8-E22C-451E-4467BD54F288}"/>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Contact us page :</a:t>
              </a:r>
            </a:p>
          </p:txBody>
        </p:sp>
        <p:sp>
          <p:nvSpPr>
            <p:cNvPr id="13" name="TextBox 13">
              <a:extLst>
                <a:ext uri="{FF2B5EF4-FFF2-40B4-BE49-F238E27FC236}">
                  <a16:creationId xmlns:a16="http://schemas.microsoft.com/office/drawing/2014/main" id="{0B4A299C-71D1-0D6E-3770-CEF4F7E789A4}"/>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49353461-133E-1C13-73E1-7CC93F75CBA5}"/>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03484F9D-88CC-837C-51A0-068868BA1B6C}"/>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0A78C798-2C3B-15E1-5218-5658BE124740}"/>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C660EB8E-6EC2-9C37-E416-801F802E9A75}"/>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83F1B950-B7E6-6E32-07B7-81A474D82693}"/>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FBC82B29-8968-0090-686C-500F04043C4C}"/>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1467A993-C856-D0AB-487C-DE14EE076705}"/>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EC38EF46-BF8B-F7BC-9B7A-4FBA7293EE3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6802CE6F-A1AE-1638-9D56-096A398E14BC}"/>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CA020C83-FCFC-06CE-06BD-85A413EFB065}"/>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6809CF5D-07F3-7CEA-8ACC-4BECBAF09983}"/>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23C7D6FB-F14E-0680-8869-8B589523B20C}"/>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879ACBE7-A619-2AE9-BF9F-FDF1B81F88DB}"/>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0C889D77-D275-CB36-4E30-2F041869020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452E6E95-A3FA-6EDB-FC43-639396B4AAA0}"/>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ED12A5FC-4910-DD75-8951-5BE0F467094D}"/>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B74DCB25-6F91-D7CD-1371-9F786A1B62DC}"/>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E8610BF6-3480-15AF-F306-E81486232EC2}"/>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BAE304EF-742C-EAB0-1D0E-C54DB1E45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366" y="1028343"/>
            <a:ext cx="16002634" cy="9001481"/>
          </a:xfrm>
          <a:prstGeom prst="rect">
            <a:avLst/>
          </a:prstGeom>
        </p:spPr>
      </p:pic>
    </p:spTree>
    <p:extLst>
      <p:ext uri="{BB962C8B-B14F-4D97-AF65-F5344CB8AC3E}">
        <p14:creationId xmlns:p14="http://schemas.microsoft.com/office/powerpoint/2010/main" val="2020806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A87E08A9-E6C3-050F-B1FB-B6A15399D46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4470B4E-E938-0494-3667-450DE31E69EC}"/>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889F7FE7-F549-8DB4-85A8-0BAFF2DD890D}"/>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C177F8B2-16C5-0251-A190-A20E554DEA6B}"/>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B827A3D5-4D41-9C8A-CD4D-47D7B8969B3E}"/>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21D227EE-E249-09CD-0AD2-5EB822F06B1C}"/>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64AD87AA-3243-0A93-E2AD-01301DC762F1}"/>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A1606543-D9E5-FCEF-4F33-2255030D157C}"/>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CDAC9B22-B5D0-EE88-F2B2-51CC94D9957B}"/>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5AFF769A-5E40-DDF6-E593-16F6AFC87135}"/>
              </a:ext>
            </a:extLst>
          </p:cNvPr>
          <p:cNvGrpSpPr/>
          <p:nvPr/>
        </p:nvGrpSpPr>
        <p:grpSpPr>
          <a:xfrm>
            <a:off x="1028700" y="69432"/>
            <a:ext cx="9029700" cy="4421464"/>
            <a:chOff x="-1047676" y="-2790888"/>
            <a:chExt cx="12039601" cy="5895287"/>
          </a:xfrm>
        </p:grpSpPr>
        <p:sp>
          <p:nvSpPr>
            <p:cNvPr id="11" name="TextBox 11">
              <a:extLst>
                <a:ext uri="{FF2B5EF4-FFF2-40B4-BE49-F238E27FC236}">
                  <a16:creationId xmlns:a16="http://schemas.microsoft.com/office/drawing/2014/main" id="{528597BC-2AE9-612B-DF78-72AA9913612F}"/>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AEC55F52-5BF6-DD76-00ED-9408B4E3C7DA}"/>
                </a:ext>
              </a:extLst>
            </p:cNvPr>
            <p:cNvSpPr txBox="1"/>
            <p:nvPr/>
          </p:nvSpPr>
          <p:spPr>
            <a:xfrm>
              <a:off x="-1047676" y="-2790888"/>
              <a:ext cx="12039601"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PHP contact us Database  :</a:t>
              </a:r>
            </a:p>
          </p:txBody>
        </p:sp>
        <p:sp>
          <p:nvSpPr>
            <p:cNvPr id="13" name="TextBox 13">
              <a:extLst>
                <a:ext uri="{FF2B5EF4-FFF2-40B4-BE49-F238E27FC236}">
                  <a16:creationId xmlns:a16="http://schemas.microsoft.com/office/drawing/2014/main" id="{69527537-0087-1C0C-9DF5-5A5D8306C17A}"/>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5521DA5B-2C0C-89E0-A7F1-E91B5548FE73}"/>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493273E1-6D38-5FCD-772D-A00E6A257A04}"/>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EC455332-EB33-E401-09D2-9676F50824A4}"/>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057BA48F-166C-2016-D085-951888C9E54D}"/>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DDDD3FB9-1510-C943-5382-5C20762D86D9}"/>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8F0834F4-897B-B220-432B-53A136D45CF2}"/>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894B872C-FE2B-30E1-6BE1-0BD5711AC314}"/>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6AD69935-9483-BDA0-20D3-97DFA6DB9E4A}"/>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9D1C01FE-AE0B-11E5-0140-83CC7DFAF5E7}"/>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A9119A59-D247-8291-FD89-4A58647A2019}"/>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84303B20-0555-77A0-3C7D-0D01662A1B42}"/>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971D19C6-07A1-33D2-E161-EC2936B947F6}"/>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F24A5E49-B3B9-8C01-C57C-E34F79C2502D}"/>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EAE39079-F9DB-33AE-9324-2F2E21951EE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3B5C22D6-4E8E-85CE-2B92-51048935A96E}"/>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F6FB10C9-AD0D-6C7C-7D6D-C35E0E902906}"/>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B8798C3F-06CA-20B6-CEEB-B11324BA1CA5}"/>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EDC1EE8A-C450-41B7-51C1-7738DC7E6AB7}"/>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BD39836C-0AAB-6055-5B50-C6975D2BC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632" y="1028342"/>
            <a:ext cx="16121168" cy="9068157"/>
          </a:xfrm>
          <a:prstGeom prst="rect">
            <a:avLst/>
          </a:prstGeom>
        </p:spPr>
      </p:pic>
    </p:spTree>
    <p:extLst>
      <p:ext uri="{BB962C8B-B14F-4D97-AF65-F5344CB8AC3E}">
        <p14:creationId xmlns:p14="http://schemas.microsoft.com/office/powerpoint/2010/main" val="3948656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D23FD485-CE7D-C89A-0A05-037BA5C5291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A7CD66A-773B-ACCC-89AC-3E34D2DEE51F}"/>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63037F8F-7903-E64A-A411-77F01EBA9A2A}"/>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00258034-D465-EBB5-EEFF-2ACFDDD7215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E189C8D7-03B0-0542-2BC7-03094CA87E79}"/>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3ADD2D92-7B62-2558-83EA-5443E27114D8}"/>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01946D8A-3A2A-FBF6-49A0-0F92EDFD82D2}"/>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19A4918D-C971-72AE-50A3-FC9B20115ACA}"/>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869A4F16-267B-0AA3-2C60-92300B7CCAB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7F77C26D-4DC5-B5F6-6137-6FD9AE9F0100}"/>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0C1E933C-6294-08F0-B43D-EAA0164CA290}"/>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96ED9721-18AE-E3EE-4005-AB888646809A}"/>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lang="en-US" sz="3499" b="1" spc="-34" dirty="0">
                  <a:solidFill>
                    <a:srgbClr val="1E1E1E"/>
                  </a:solidFill>
                  <a:latin typeface="Aileron Regular Bold"/>
                  <a:ea typeface="Aileron Regular Bold"/>
                  <a:cs typeface="Aileron Regular Bold"/>
                  <a:sym typeface="Aileron Regular Bold"/>
                </a:rPr>
                <a:t>Admin login page</a:t>
              </a: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 :</a:t>
              </a:r>
            </a:p>
          </p:txBody>
        </p:sp>
        <p:sp>
          <p:nvSpPr>
            <p:cNvPr id="13" name="TextBox 13">
              <a:extLst>
                <a:ext uri="{FF2B5EF4-FFF2-40B4-BE49-F238E27FC236}">
                  <a16:creationId xmlns:a16="http://schemas.microsoft.com/office/drawing/2014/main" id="{F6038AC8-B413-D8D4-5B27-D708D48D31C6}"/>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FDD4AE37-209C-52BE-DD18-53BDE85A5F15}"/>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3F9911B4-74CB-991D-876E-C932B59CD0C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C910F39A-8D31-7422-D690-1D49A33A8EC2}"/>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7FDC5050-09F5-1626-97F9-FAA8291A7102}"/>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608DF4A5-A57D-4B32-4537-1A492F9806CA}"/>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E4FDF3AA-C05B-0F87-4BB2-76A907084191}"/>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C8949929-ABBF-3941-9351-1444342E768C}"/>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9EE1E174-B647-86D2-DBCC-6B49AD0C4A1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AAC6B458-51BF-0489-9216-1F846A190B96}"/>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5F5350DC-478C-B792-C6DF-88372C36E471}"/>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BB1791F4-9D28-B82A-D4EC-43AE2431F942}"/>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887F0508-3403-0310-5282-42A044662728}"/>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014606C9-2B37-061D-1023-4F5717843E34}"/>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CBAC185A-AFB1-89B4-C6C1-E17EC2DB3B6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398500F4-D5F5-20D3-CCA7-596501CFEC9B}"/>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8A01FC35-3EBF-EF0F-F9D5-5B8768935715}"/>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B8CBF8D2-F616-3938-809E-DC62BDEDAB39}"/>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FC89FC03-8BA4-3F6E-71E1-FA11DB8C471A}"/>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55628FAE-A8E1-74E0-E9CA-3276BA1F5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757" y="1028343"/>
            <a:ext cx="16087243" cy="9049074"/>
          </a:xfrm>
          <a:prstGeom prst="rect">
            <a:avLst/>
          </a:prstGeom>
        </p:spPr>
      </p:pic>
    </p:spTree>
    <p:extLst>
      <p:ext uri="{BB962C8B-B14F-4D97-AF65-F5344CB8AC3E}">
        <p14:creationId xmlns:p14="http://schemas.microsoft.com/office/powerpoint/2010/main" val="1579244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CED88A4A-CAED-ED7C-46CE-83F0D979E3E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7381CFF-4E69-193A-E9DF-F24997E184DE}"/>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155E3ECC-F694-B8C9-0E9A-112C53C4AD83}"/>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0A43A475-FA24-D083-07BD-7E29F69A2F70}"/>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1609D557-05E4-08C6-1DDD-B80333301938}"/>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20B014B5-8113-A2EF-8CB4-DADA4E3801BF}"/>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5637E8D2-55A1-D5E1-00FE-39FCE8FC6CD2}"/>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757198B2-2AA5-B11E-41D3-84B4A505C297}"/>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7F769E29-3D26-213A-F0C0-58F3DE3EFCA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76C48F34-87BF-3D68-DB48-E717BD183188}"/>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FB000D7A-2A00-233B-7D94-2103C2B40D1E}"/>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38E52265-A9CF-37CD-FCD2-30DF33103C48}"/>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admin page :</a:t>
              </a:r>
            </a:p>
          </p:txBody>
        </p:sp>
        <p:sp>
          <p:nvSpPr>
            <p:cNvPr id="13" name="TextBox 13">
              <a:extLst>
                <a:ext uri="{FF2B5EF4-FFF2-40B4-BE49-F238E27FC236}">
                  <a16:creationId xmlns:a16="http://schemas.microsoft.com/office/drawing/2014/main" id="{FB2D30D3-BDA4-CFAB-DB6F-4304ACD02A40}"/>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2E9A6120-C26D-7317-79CB-A55FD20BD026}"/>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9BFB47DF-369D-FABE-1A2D-5A72176B0B7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C34A6DD4-E5E5-A616-BDFD-CB24AF1DF92F}"/>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FF943E90-3847-5E28-E3E8-25A0F80DFB27}"/>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7E52324E-0693-A64B-772B-CE4D3C5D7966}"/>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40DEA795-993C-A6BD-C472-D590F51D3F58}"/>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F40A7817-CFA6-ADA3-C253-63064D7C5CCA}"/>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F3B564D8-F39A-D8E6-6B10-7E6F3A20FDF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1A18B027-8740-717A-D09F-0D6146523E8E}"/>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6B5A957D-5A79-7078-56C2-13F6FC716349}"/>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6061051D-A2B9-8166-C204-50095E403CB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11A6053A-9868-8AB5-1F17-BCDBADF2DB89}"/>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D81AC927-47DC-4B42-E771-9CAD1EA950B3}"/>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DF786C9C-A824-CEF2-09EF-8A89E8D081C8}"/>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22D3AA37-1932-E387-56AD-467D824C26CE}"/>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4D5B2AEB-BF40-F4BF-4059-7E1842EBF266}"/>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9B35ABE6-A73E-3959-B5E7-6A33929D0F1C}"/>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30B95664-0F8E-EC28-69AF-3C0F8861D065}"/>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D1F11CE1-5A21-CE3B-1AA9-06F6FC2BB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762711"/>
            <a:ext cx="15916070" cy="8952789"/>
          </a:xfrm>
          <a:prstGeom prst="rect">
            <a:avLst/>
          </a:prstGeom>
        </p:spPr>
      </p:pic>
    </p:spTree>
    <p:extLst>
      <p:ext uri="{BB962C8B-B14F-4D97-AF65-F5344CB8AC3E}">
        <p14:creationId xmlns:p14="http://schemas.microsoft.com/office/powerpoint/2010/main" val="195100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F428CFF9-C426-13AA-AD61-110829FC8A7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6770BE-2659-D622-FE3A-4910D73B663C}"/>
              </a:ext>
            </a:extLst>
          </p:cNvPr>
          <p:cNvSpPr txBox="1"/>
          <p:nvPr/>
        </p:nvSpPr>
        <p:spPr>
          <a:xfrm>
            <a:off x="16307222" y="114300"/>
            <a:ext cx="952078" cy="429464"/>
          </a:xfrm>
          <a:prstGeom prst="rect">
            <a:avLst/>
          </a:prstGeom>
        </p:spPr>
        <p:txBody>
          <a:bodyPr lIns="0" tIns="0" rIns="0" bIns="0" rtlCol="0" anchor="t">
            <a:spAutoFit/>
          </a:bodyPr>
          <a:lstStyle/>
          <a:p>
            <a:pPr marL="0" lvl="0" indent="0" algn="r">
              <a:lnSpc>
                <a:spcPts val="3549"/>
              </a:lnSpc>
              <a:spcBef>
                <a:spcPct val="0"/>
              </a:spcBef>
            </a:pPr>
            <a:r>
              <a:rPr lang="en-US" sz="2499" b="1" u="none">
                <a:solidFill>
                  <a:srgbClr val="1E1E1E"/>
                </a:solidFill>
                <a:latin typeface="Aileron Regular Bold"/>
                <a:ea typeface="Aileron Regular Bold"/>
                <a:cs typeface="Aileron Regular Bold"/>
                <a:sym typeface="Aileron Regular Bold"/>
              </a:rPr>
              <a:t>04</a:t>
            </a:r>
          </a:p>
        </p:txBody>
      </p:sp>
      <p:grpSp>
        <p:nvGrpSpPr>
          <p:cNvPr id="3" name="Group 3">
            <a:extLst>
              <a:ext uri="{FF2B5EF4-FFF2-40B4-BE49-F238E27FC236}">
                <a16:creationId xmlns:a16="http://schemas.microsoft.com/office/drawing/2014/main" id="{BE0686AC-9AC5-69AE-2625-15C707E49452}"/>
              </a:ext>
            </a:extLst>
          </p:cNvPr>
          <p:cNvGrpSpPr/>
          <p:nvPr/>
        </p:nvGrpSpPr>
        <p:grpSpPr>
          <a:xfrm rot="-10800000">
            <a:off x="-1" y="345327"/>
            <a:ext cx="16694791" cy="45719"/>
            <a:chOff x="-3347153" y="178543"/>
            <a:chExt cx="53524916" cy="146579"/>
          </a:xfrm>
        </p:grpSpPr>
        <p:sp>
          <p:nvSpPr>
            <p:cNvPr id="4" name="Freeform 4">
              <a:extLst>
                <a:ext uri="{FF2B5EF4-FFF2-40B4-BE49-F238E27FC236}">
                  <a16:creationId xmlns:a16="http://schemas.microsoft.com/office/drawing/2014/main" id="{360BFF90-1BB2-8743-F4E1-DB03891CCE0A}"/>
                </a:ext>
              </a:extLst>
            </p:cNvPr>
            <p:cNvSpPr/>
            <p:nvPr/>
          </p:nvSpPr>
          <p:spPr>
            <a:xfrm>
              <a:off x="-3347153" y="178543"/>
              <a:ext cx="53524916" cy="146579"/>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endParaRPr lang="en-US"/>
            </a:p>
          </p:txBody>
        </p:sp>
      </p:grpSp>
      <p:sp>
        <p:nvSpPr>
          <p:cNvPr id="6" name="TextBox 6">
            <a:extLst>
              <a:ext uri="{FF2B5EF4-FFF2-40B4-BE49-F238E27FC236}">
                <a16:creationId xmlns:a16="http://schemas.microsoft.com/office/drawing/2014/main" id="{C9EC0BAC-45F7-EE12-1DC6-F6A464616895}"/>
              </a:ext>
            </a:extLst>
          </p:cNvPr>
          <p:cNvSpPr txBox="1"/>
          <p:nvPr/>
        </p:nvSpPr>
        <p:spPr>
          <a:xfrm>
            <a:off x="7805078" y="2173964"/>
            <a:ext cx="4343672" cy="356380"/>
          </a:xfrm>
          <a:prstGeom prst="rect">
            <a:avLst/>
          </a:prstGeom>
        </p:spPr>
        <p:txBody>
          <a:bodyPr lIns="0" tIns="0" rIns="0" bIns="0" rtlCol="0" anchor="t">
            <a:spAutoFit/>
          </a:bodyPr>
          <a:lstStyle/>
          <a:p>
            <a:pPr marL="0" lvl="0" indent="0" algn="l">
              <a:lnSpc>
                <a:spcPts val="2990"/>
              </a:lnSpc>
              <a:spcBef>
                <a:spcPct val="0"/>
              </a:spcBef>
            </a:pPr>
            <a:endParaRPr lang="en-US" sz="2300" u="none" spc="23" dirty="0">
              <a:solidFill>
                <a:srgbClr val="1E1E1E"/>
              </a:solidFill>
              <a:latin typeface="Aileron Regular"/>
              <a:ea typeface="Aileron Regular"/>
              <a:cs typeface="Aileron Regular"/>
              <a:sym typeface="Aileron Regular"/>
            </a:endParaRPr>
          </a:p>
        </p:txBody>
      </p:sp>
      <p:grpSp>
        <p:nvGrpSpPr>
          <p:cNvPr id="9" name="Group 9">
            <a:extLst>
              <a:ext uri="{FF2B5EF4-FFF2-40B4-BE49-F238E27FC236}">
                <a16:creationId xmlns:a16="http://schemas.microsoft.com/office/drawing/2014/main" id="{4B92F507-B78D-749E-DF9A-BEE0B2FC90A8}"/>
              </a:ext>
            </a:extLst>
          </p:cNvPr>
          <p:cNvGrpSpPr/>
          <p:nvPr/>
        </p:nvGrpSpPr>
        <p:grpSpPr>
          <a:xfrm rot="-10800000">
            <a:off x="1593209" y="9169173"/>
            <a:ext cx="16694791" cy="178255"/>
            <a:chOff x="0" y="0"/>
            <a:chExt cx="53524916" cy="571500"/>
          </a:xfrm>
        </p:grpSpPr>
        <p:sp>
          <p:nvSpPr>
            <p:cNvPr id="10" name="Freeform 10">
              <a:extLst>
                <a:ext uri="{FF2B5EF4-FFF2-40B4-BE49-F238E27FC236}">
                  <a16:creationId xmlns:a16="http://schemas.microsoft.com/office/drawing/2014/main" id="{94ABD7FC-70AB-8E35-08C8-8C08F875074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sp>
        <p:nvSpPr>
          <p:cNvPr id="28" name="TextBox 28">
            <a:extLst>
              <a:ext uri="{FF2B5EF4-FFF2-40B4-BE49-F238E27FC236}">
                <a16:creationId xmlns:a16="http://schemas.microsoft.com/office/drawing/2014/main" id="{13C0FACF-CE24-4D67-911A-21A2A1745C93}"/>
              </a:ext>
            </a:extLst>
          </p:cNvPr>
          <p:cNvSpPr txBox="1"/>
          <p:nvPr/>
        </p:nvSpPr>
        <p:spPr>
          <a:xfrm>
            <a:off x="76199" y="788820"/>
            <a:ext cx="13376049" cy="1306127"/>
          </a:xfrm>
          <a:prstGeom prst="rect">
            <a:avLst/>
          </a:prstGeom>
        </p:spPr>
        <p:txBody>
          <a:bodyPr wrap="square" lIns="0" tIns="0" rIns="0" bIns="0" rtlCol="0" anchor="t">
            <a:spAutoFit/>
          </a:bodyPr>
          <a:lstStyle/>
          <a:p>
            <a:pPr marL="0" lvl="0" indent="0" algn="l">
              <a:lnSpc>
                <a:spcPts val="4900"/>
              </a:lnSpc>
              <a:spcBef>
                <a:spcPct val="0"/>
              </a:spcBef>
            </a:pPr>
            <a:r>
              <a:rPr lang="en-US" sz="7000" b="1" u="none" dirty="0">
                <a:solidFill>
                  <a:srgbClr val="1E1E1E"/>
                </a:solidFill>
                <a:latin typeface="Aileron Heavy"/>
                <a:ea typeface="Aileron Heavy"/>
                <a:cs typeface="Aileron Heavy"/>
                <a:sym typeface="Aileron Heavy"/>
              </a:rPr>
              <a:t>What makes our website  special:</a:t>
            </a:r>
          </a:p>
        </p:txBody>
      </p:sp>
      <p:sp>
        <p:nvSpPr>
          <p:cNvPr id="35" name="TextBox 34">
            <a:extLst>
              <a:ext uri="{FF2B5EF4-FFF2-40B4-BE49-F238E27FC236}">
                <a16:creationId xmlns:a16="http://schemas.microsoft.com/office/drawing/2014/main" id="{AE541D17-61D5-8ACF-A47E-6BFD339F6962}"/>
              </a:ext>
            </a:extLst>
          </p:cNvPr>
          <p:cNvSpPr txBox="1"/>
          <p:nvPr/>
        </p:nvSpPr>
        <p:spPr>
          <a:xfrm>
            <a:off x="-21772" y="1978093"/>
            <a:ext cx="15422191" cy="1569660"/>
          </a:xfrm>
          <a:prstGeom prst="rect">
            <a:avLst/>
          </a:prstGeom>
          <a:noFill/>
        </p:spPr>
        <p:txBody>
          <a:bodyPr wrap="square" rtlCol="0">
            <a:spAutoFit/>
          </a:bodyPr>
          <a:lstStyle/>
          <a:p>
            <a:r>
              <a:rPr lang="en-US" sz="3200" dirty="0">
                <a:latin typeface="Aileron Heavy" panose="020B0604020202020204" charset="0"/>
              </a:rPr>
              <a:t>Phantom Gym is a modern online platform designed to meet the needs of fitness enthusiasts. It offers:</a:t>
            </a:r>
          </a:p>
          <a:p>
            <a:endParaRPr lang="en-US" sz="3200" dirty="0"/>
          </a:p>
        </p:txBody>
      </p:sp>
      <p:pic>
        <p:nvPicPr>
          <p:cNvPr id="40" name="Picture 39" descr="A yellow and black logo&#10;&#10;AI-generated content may be incorrect.">
            <a:extLst>
              <a:ext uri="{FF2B5EF4-FFF2-40B4-BE49-F238E27FC236}">
                <a16:creationId xmlns:a16="http://schemas.microsoft.com/office/drawing/2014/main" id="{7C108511-523D-FBCE-4E26-4ACA94004594}"/>
              </a:ext>
            </a:extLst>
          </p:cNvPr>
          <p:cNvPicPr>
            <a:picLocks noChangeAspect="1"/>
          </p:cNvPicPr>
          <p:nvPr/>
        </p:nvPicPr>
        <p:blipFill>
          <a:blip r:embed="rId3" cstate="print">
            <a:extLst>
              <a:ext uri="{28A0092B-C50C-407E-A947-70E740481C1C}">
                <a14:useLocalDpi xmlns:a14="http://schemas.microsoft.com/office/drawing/2010/main" val="0"/>
              </a:ext>
            </a:extLst>
          </a:blip>
          <a:srcRect l="651" t="-693" r="-651"/>
          <a:stretch/>
        </p:blipFill>
        <p:spPr>
          <a:xfrm>
            <a:off x="14138048" y="385970"/>
            <a:ext cx="2645213" cy="2602763"/>
          </a:xfrm>
          <a:prstGeom prst="ellipse">
            <a:avLst/>
          </a:prstGeom>
        </p:spPr>
      </p:pic>
      <p:sp>
        <p:nvSpPr>
          <p:cNvPr id="41" name="TextBox 40">
            <a:extLst>
              <a:ext uri="{FF2B5EF4-FFF2-40B4-BE49-F238E27FC236}">
                <a16:creationId xmlns:a16="http://schemas.microsoft.com/office/drawing/2014/main" id="{BAE3A819-C0E7-FB69-4EEF-BEB0F35B0F3C}"/>
              </a:ext>
            </a:extLst>
          </p:cNvPr>
          <p:cNvSpPr txBox="1"/>
          <p:nvPr/>
        </p:nvSpPr>
        <p:spPr>
          <a:xfrm>
            <a:off x="54428" y="2870335"/>
            <a:ext cx="14322315" cy="6494085"/>
          </a:xfrm>
          <a:prstGeom prst="rect">
            <a:avLst/>
          </a:prstGeom>
          <a:noFill/>
        </p:spPr>
        <p:txBody>
          <a:bodyPr wrap="square" rtlCol="0">
            <a:spAutoFit/>
          </a:bodyPr>
          <a:lstStyle/>
          <a:p>
            <a:pPr>
              <a:buNone/>
            </a:pPr>
            <a:r>
              <a:rPr lang="en-US" sz="3200" b="1" dirty="0"/>
              <a:t>1. Strong Brand Identity</a:t>
            </a:r>
          </a:p>
          <a:p>
            <a:pPr>
              <a:buFont typeface="Arial" panose="020B0604020202020204" pitchFamily="34" charset="0"/>
              <a:buChar char="•"/>
            </a:pPr>
            <a:r>
              <a:rPr lang="en-US" sz="3200" dirty="0"/>
              <a:t>The name </a:t>
            </a:r>
            <a:r>
              <a:rPr lang="en-US" sz="3200" i="1" dirty="0"/>
              <a:t>Phantom's Gym Egypt</a:t>
            </a:r>
            <a:r>
              <a:rPr lang="en-US" sz="3200" dirty="0"/>
              <a:t> sounds unique and bold, giving it a memorable and powerful identity.</a:t>
            </a:r>
          </a:p>
          <a:p>
            <a:pPr>
              <a:buFont typeface="Arial" panose="020B0604020202020204" pitchFamily="34" charset="0"/>
              <a:buChar char="•"/>
            </a:pPr>
            <a:r>
              <a:rPr lang="en-US" sz="3200" dirty="0"/>
              <a:t>The logo and hero banner emphasize transformation and strength, which resonates well with fitness enthusiasts.</a:t>
            </a:r>
          </a:p>
          <a:p>
            <a:pPr>
              <a:buNone/>
            </a:pPr>
            <a:r>
              <a:rPr lang="en-US" sz="3200" b="1" dirty="0"/>
              <a:t>2. Compelling Hero Section</a:t>
            </a:r>
          </a:p>
          <a:p>
            <a:pPr>
              <a:buFont typeface="Arial" panose="020B0604020202020204" pitchFamily="34" charset="0"/>
              <a:buChar char="•"/>
            </a:pPr>
            <a:r>
              <a:rPr lang="en-US" sz="3200" dirty="0"/>
              <a:t>"TRANSFORM YOUR LIFE" is a powerful headline that speaks directly to personal change.</a:t>
            </a:r>
          </a:p>
          <a:p>
            <a:pPr>
              <a:buFont typeface="Arial" panose="020B0604020202020204" pitchFamily="34" charset="0"/>
              <a:buChar char="•"/>
            </a:pPr>
            <a:r>
              <a:rPr lang="en-US" sz="3200" dirty="0"/>
              <a:t>You clearly explain your value: </a:t>
            </a:r>
            <a:r>
              <a:rPr lang="en-US" sz="3200" b="1" dirty="0"/>
              <a:t>world-class facilities</a:t>
            </a:r>
            <a:r>
              <a:rPr lang="en-US" sz="3200" dirty="0"/>
              <a:t>, </a:t>
            </a:r>
            <a:r>
              <a:rPr lang="en-US" sz="3200" b="1" dirty="0"/>
              <a:t>expert trainers</a:t>
            </a:r>
            <a:r>
              <a:rPr lang="en-US" sz="3200" dirty="0"/>
              <a:t>, and </a:t>
            </a:r>
            <a:r>
              <a:rPr lang="en-US" sz="3200" b="1" dirty="0"/>
              <a:t>a supportive community</a:t>
            </a:r>
            <a:r>
              <a:rPr lang="en-US" sz="3200" dirty="0"/>
              <a:t>.</a:t>
            </a:r>
          </a:p>
          <a:p>
            <a:pPr>
              <a:buNone/>
            </a:pPr>
            <a:r>
              <a:rPr lang="en-US" sz="3200" b="1" dirty="0"/>
              <a:t>3. Social Proof &amp; Credibility</a:t>
            </a:r>
          </a:p>
          <a:p>
            <a:pPr>
              <a:buFont typeface="Arial" panose="020B0604020202020204" pitchFamily="34" charset="0"/>
              <a:buChar char="•"/>
            </a:pPr>
            <a:r>
              <a:rPr lang="en-US" sz="3200" dirty="0"/>
              <a:t>Testimonials from long-time members (since 2018–2021) add authenticity and trust.</a:t>
            </a:r>
          </a:p>
          <a:p>
            <a:pPr>
              <a:buFont typeface="Arial" panose="020B0604020202020204" pitchFamily="34" charset="0"/>
              <a:buChar char="•"/>
            </a:pPr>
            <a:r>
              <a:rPr lang="en-US" sz="3200" dirty="0"/>
              <a:t>Including names and real photos (even if stock) builds emotional connection.</a:t>
            </a:r>
          </a:p>
        </p:txBody>
      </p:sp>
      <p:sp>
        <p:nvSpPr>
          <p:cNvPr id="52" name="AutoShape 2">
            <a:extLst>
              <a:ext uri="{FF2B5EF4-FFF2-40B4-BE49-F238E27FC236}">
                <a16:creationId xmlns:a16="http://schemas.microsoft.com/office/drawing/2014/main" id="{07360EF5-C6EA-47DB-E27C-117122059FA2}"/>
              </a:ext>
            </a:extLst>
          </p:cNvPr>
          <p:cNvSpPr/>
          <p:nvPr/>
        </p:nvSpPr>
        <p:spPr>
          <a:xfrm>
            <a:off x="16694791" y="0"/>
            <a:ext cx="1593209" cy="10287000"/>
          </a:xfrm>
          <a:prstGeom prst="rect">
            <a:avLst/>
          </a:prstGeom>
          <a:solidFill>
            <a:srgbClr val="1E1E1E"/>
          </a:solidFill>
        </p:spPr>
        <p:txBody>
          <a:bodyPr/>
          <a:lstStyle/>
          <a:p>
            <a:endParaRPr lang="en-US"/>
          </a:p>
        </p:txBody>
      </p:sp>
    </p:spTree>
    <p:extLst>
      <p:ext uri="{BB962C8B-B14F-4D97-AF65-F5344CB8AC3E}">
        <p14:creationId xmlns:p14="http://schemas.microsoft.com/office/powerpoint/2010/main" val="727981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EE11CF1E-97B6-BCDB-C535-7A882A088AD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1F108FC-23F9-4A82-B7E6-2EB23CCADBF0}"/>
              </a:ext>
            </a:extLst>
          </p:cNvPr>
          <p:cNvSpPr txBox="1"/>
          <p:nvPr/>
        </p:nvSpPr>
        <p:spPr>
          <a:xfrm>
            <a:off x="16307222" y="114300"/>
            <a:ext cx="952078" cy="429464"/>
          </a:xfrm>
          <a:prstGeom prst="rect">
            <a:avLst/>
          </a:prstGeom>
        </p:spPr>
        <p:txBody>
          <a:bodyPr lIns="0" tIns="0" rIns="0" bIns="0" rtlCol="0" anchor="t">
            <a:spAutoFit/>
          </a:bodyPr>
          <a:lstStyle/>
          <a:p>
            <a:pPr marL="0" lvl="0" indent="0" algn="r">
              <a:lnSpc>
                <a:spcPts val="3549"/>
              </a:lnSpc>
              <a:spcBef>
                <a:spcPct val="0"/>
              </a:spcBef>
            </a:pPr>
            <a:r>
              <a:rPr lang="en-US" sz="2499" b="1" u="none">
                <a:solidFill>
                  <a:srgbClr val="1E1E1E"/>
                </a:solidFill>
                <a:latin typeface="Aileron Regular Bold"/>
                <a:ea typeface="Aileron Regular Bold"/>
                <a:cs typeface="Aileron Regular Bold"/>
                <a:sym typeface="Aileron Regular Bold"/>
              </a:rPr>
              <a:t>04</a:t>
            </a:r>
          </a:p>
        </p:txBody>
      </p:sp>
      <p:grpSp>
        <p:nvGrpSpPr>
          <p:cNvPr id="3" name="Group 3">
            <a:extLst>
              <a:ext uri="{FF2B5EF4-FFF2-40B4-BE49-F238E27FC236}">
                <a16:creationId xmlns:a16="http://schemas.microsoft.com/office/drawing/2014/main" id="{B86EE663-B9B3-0A76-0D7C-D5363D36893E}"/>
              </a:ext>
            </a:extLst>
          </p:cNvPr>
          <p:cNvGrpSpPr/>
          <p:nvPr/>
        </p:nvGrpSpPr>
        <p:grpSpPr>
          <a:xfrm rot="-10800000">
            <a:off x="-1" y="345327"/>
            <a:ext cx="16694791" cy="45719"/>
            <a:chOff x="-3347153" y="178543"/>
            <a:chExt cx="53524916" cy="146579"/>
          </a:xfrm>
        </p:grpSpPr>
        <p:sp>
          <p:nvSpPr>
            <p:cNvPr id="4" name="Freeform 4">
              <a:extLst>
                <a:ext uri="{FF2B5EF4-FFF2-40B4-BE49-F238E27FC236}">
                  <a16:creationId xmlns:a16="http://schemas.microsoft.com/office/drawing/2014/main" id="{C4C209EA-0FB9-7466-52D5-701ADA560CB4}"/>
                </a:ext>
              </a:extLst>
            </p:cNvPr>
            <p:cNvSpPr/>
            <p:nvPr/>
          </p:nvSpPr>
          <p:spPr>
            <a:xfrm>
              <a:off x="-3347153" y="178543"/>
              <a:ext cx="53524916" cy="146579"/>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endParaRPr lang="en-US"/>
            </a:p>
          </p:txBody>
        </p:sp>
      </p:grpSp>
      <p:sp>
        <p:nvSpPr>
          <p:cNvPr id="6" name="TextBox 6">
            <a:extLst>
              <a:ext uri="{FF2B5EF4-FFF2-40B4-BE49-F238E27FC236}">
                <a16:creationId xmlns:a16="http://schemas.microsoft.com/office/drawing/2014/main" id="{4EA822EF-D7E9-3B4E-7CD4-30B45C125E68}"/>
              </a:ext>
            </a:extLst>
          </p:cNvPr>
          <p:cNvSpPr txBox="1"/>
          <p:nvPr/>
        </p:nvSpPr>
        <p:spPr>
          <a:xfrm>
            <a:off x="7805078" y="2173964"/>
            <a:ext cx="4343672" cy="356380"/>
          </a:xfrm>
          <a:prstGeom prst="rect">
            <a:avLst/>
          </a:prstGeom>
        </p:spPr>
        <p:txBody>
          <a:bodyPr lIns="0" tIns="0" rIns="0" bIns="0" rtlCol="0" anchor="t">
            <a:spAutoFit/>
          </a:bodyPr>
          <a:lstStyle/>
          <a:p>
            <a:pPr marL="0" lvl="0" indent="0" algn="l">
              <a:lnSpc>
                <a:spcPts val="2990"/>
              </a:lnSpc>
              <a:spcBef>
                <a:spcPct val="0"/>
              </a:spcBef>
            </a:pPr>
            <a:endParaRPr lang="en-US" sz="2300" u="none" spc="23" dirty="0">
              <a:solidFill>
                <a:srgbClr val="1E1E1E"/>
              </a:solidFill>
              <a:latin typeface="Aileron Regular"/>
              <a:ea typeface="Aileron Regular"/>
              <a:cs typeface="Aileron Regular"/>
              <a:sym typeface="Aileron Regular"/>
            </a:endParaRPr>
          </a:p>
        </p:txBody>
      </p:sp>
      <p:grpSp>
        <p:nvGrpSpPr>
          <p:cNvPr id="9" name="Group 9">
            <a:extLst>
              <a:ext uri="{FF2B5EF4-FFF2-40B4-BE49-F238E27FC236}">
                <a16:creationId xmlns:a16="http://schemas.microsoft.com/office/drawing/2014/main" id="{3912F780-5CCF-4228-7BA4-FA4F19E14D31}"/>
              </a:ext>
            </a:extLst>
          </p:cNvPr>
          <p:cNvGrpSpPr/>
          <p:nvPr/>
        </p:nvGrpSpPr>
        <p:grpSpPr>
          <a:xfrm rot="-10800000">
            <a:off x="1593209" y="9169173"/>
            <a:ext cx="16694791" cy="178255"/>
            <a:chOff x="0" y="0"/>
            <a:chExt cx="53524916" cy="571500"/>
          </a:xfrm>
        </p:grpSpPr>
        <p:sp>
          <p:nvSpPr>
            <p:cNvPr id="10" name="Freeform 10">
              <a:extLst>
                <a:ext uri="{FF2B5EF4-FFF2-40B4-BE49-F238E27FC236}">
                  <a16:creationId xmlns:a16="http://schemas.microsoft.com/office/drawing/2014/main" id="{4CD1065B-6DB4-CC12-4D1C-E69F5B26AE9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pic>
        <p:nvPicPr>
          <p:cNvPr id="40" name="Picture 39" descr="A yellow and black logo&#10;&#10;AI-generated content may be incorrect.">
            <a:extLst>
              <a:ext uri="{FF2B5EF4-FFF2-40B4-BE49-F238E27FC236}">
                <a16:creationId xmlns:a16="http://schemas.microsoft.com/office/drawing/2014/main" id="{E7242415-6C46-C3C4-D66B-243F11D03B51}"/>
              </a:ext>
            </a:extLst>
          </p:cNvPr>
          <p:cNvPicPr>
            <a:picLocks noChangeAspect="1"/>
          </p:cNvPicPr>
          <p:nvPr/>
        </p:nvPicPr>
        <p:blipFill>
          <a:blip r:embed="rId2" cstate="print">
            <a:extLst>
              <a:ext uri="{28A0092B-C50C-407E-A947-70E740481C1C}">
                <a14:useLocalDpi xmlns:a14="http://schemas.microsoft.com/office/drawing/2010/main" val="0"/>
              </a:ext>
            </a:extLst>
          </a:blip>
          <a:srcRect l="651" t="-693" r="-651"/>
          <a:stretch/>
        </p:blipFill>
        <p:spPr>
          <a:xfrm>
            <a:off x="14138048" y="385970"/>
            <a:ext cx="2645213" cy="2602763"/>
          </a:xfrm>
          <a:prstGeom prst="ellipse">
            <a:avLst/>
          </a:prstGeom>
        </p:spPr>
      </p:pic>
      <p:sp>
        <p:nvSpPr>
          <p:cNvPr id="41" name="TextBox 40">
            <a:extLst>
              <a:ext uri="{FF2B5EF4-FFF2-40B4-BE49-F238E27FC236}">
                <a16:creationId xmlns:a16="http://schemas.microsoft.com/office/drawing/2014/main" id="{D02586AA-04EE-4783-524B-A067E76F860C}"/>
              </a:ext>
            </a:extLst>
          </p:cNvPr>
          <p:cNvSpPr txBox="1"/>
          <p:nvPr/>
        </p:nvSpPr>
        <p:spPr>
          <a:xfrm>
            <a:off x="54428" y="543764"/>
            <a:ext cx="16640362" cy="8402300"/>
          </a:xfrm>
          <a:prstGeom prst="rect">
            <a:avLst/>
          </a:prstGeom>
          <a:noFill/>
        </p:spPr>
        <p:txBody>
          <a:bodyPr wrap="square" rtlCol="0">
            <a:spAutoFit/>
          </a:bodyPr>
          <a:lstStyle/>
          <a:p>
            <a:pPr>
              <a:buNone/>
            </a:pPr>
            <a:r>
              <a:rPr lang="en-US" sz="3600" b="1" dirty="0"/>
              <a:t>4. Visual Highlights of Features</a:t>
            </a:r>
          </a:p>
          <a:p>
            <a:pPr>
              <a:buFont typeface="Arial" panose="020B0604020202020204" pitchFamily="34" charset="0"/>
              <a:buChar char="•"/>
            </a:pPr>
            <a:r>
              <a:rPr lang="en-US" sz="3600" dirty="0"/>
              <a:t>Cards for </a:t>
            </a:r>
            <a:r>
              <a:rPr lang="en-US" sz="3600" i="1" dirty="0"/>
              <a:t>State-of-the-Art Equipment</a:t>
            </a:r>
            <a:r>
              <a:rPr lang="en-US" sz="3600" dirty="0"/>
              <a:t>, </a:t>
            </a:r>
            <a:r>
              <a:rPr lang="en-US" sz="3600" i="1" dirty="0"/>
              <a:t>Expert Trainers</a:t>
            </a:r>
            <a:r>
              <a:rPr lang="en-US" sz="3600" dirty="0"/>
              <a:t>, and </a:t>
            </a:r>
            <a:r>
              <a:rPr lang="en-US" sz="3600" i="1" dirty="0"/>
              <a:t>Diverse Classes</a:t>
            </a:r>
            <a:r>
              <a:rPr lang="en-US" sz="3600" dirty="0"/>
              <a:t> make benefits easy to digest.</a:t>
            </a:r>
          </a:p>
          <a:p>
            <a:pPr>
              <a:buFont typeface="Arial" panose="020B0604020202020204" pitchFamily="34" charset="0"/>
              <a:buChar char="•"/>
            </a:pPr>
            <a:r>
              <a:rPr lang="en-US" sz="3600" dirty="0"/>
              <a:t>Accompanied by relevant images to keep the visitor visually engaged.</a:t>
            </a:r>
          </a:p>
          <a:p>
            <a:pPr>
              <a:buNone/>
            </a:pPr>
            <a:r>
              <a:rPr lang="en-US" sz="3600" b="1" dirty="0"/>
              <a:t>5. Legacy &amp; Experience</a:t>
            </a:r>
          </a:p>
          <a:p>
            <a:pPr>
              <a:buFont typeface="Arial" panose="020B0604020202020204" pitchFamily="34" charset="0"/>
              <a:buChar char="•"/>
            </a:pPr>
            <a:r>
              <a:rPr lang="en-US" sz="3600" dirty="0"/>
              <a:t>The “Discover” section emphasizing </a:t>
            </a:r>
            <a:r>
              <a:rPr lang="en-US" sz="3600" b="1" dirty="0"/>
              <a:t>30 years of serious training</a:t>
            </a:r>
            <a:r>
              <a:rPr lang="en-US" sz="3600" dirty="0"/>
              <a:t> and a history since 1997 provides a sense of trust and legacy.</a:t>
            </a:r>
          </a:p>
          <a:p>
            <a:pPr>
              <a:buFont typeface="Arial" panose="020B0604020202020204" pitchFamily="34" charset="0"/>
              <a:buChar char="•"/>
            </a:pPr>
            <a:r>
              <a:rPr lang="en-US" sz="3600" dirty="0"/>
              <a:t>Few gyms highlight history this clearly — it adds depth.</a:t>
            </a:r>
          </a:p>
          <a:p>
            <a:pPr>
              <a:buNone/>
            </a:pPr>
            <a:r>
              <a:rPr lang="en-US" sz="3600" b="1" dirty="0"/>
              <a:t>6. Full Social Media Integration</a:t>
            </a:r>
          </a:p>
          <a:p>
            <a:pPr>
              <a:buFont typeface="Arial" panose="020B0604020202020204" pitchFamily="34" charset="0"/>
              <a:buChar char="•"/>
            </a:pPr>
            <a:r>
              <a:rPr lang="en-US" sz="3600" dirty="0"/>
              <a:t>Facebook, Instagram, YouTube, Reddit, WhatsApp, and Twitter icons offer full omnichannel reach.</a:t>
            </a:r>
          </a:p>
          <a:p>
            <a:pPr>
              <a:buFont typeface="Arial" panose="020B0604020202020204" pitchFamily="34" charset="0"/>
              <a:buChar char="•"/>
            </a:pPr>
            <a:r>
              <a:rPr lang="en-US" sz="3600" dirty="0"/>
              <a:t>Shows you're accessible across platforms, modern, and engaged.</a:t>
            </a:r>
          </a:p>
          <a:p>
            <a:pPr>
              <a:buNone/>
            </a:pPr>
            <a:r>
              <a:rPr lang="en-US" sz="3600" b="1" dirty="0"/>
              <a:t>7. Responsive &amp; Mobile-Friendly Touches</a:t>
            </a:r>
          </a:p>
          <a:p>
            <a:pPr>
              <a:buFont typeface="Arial" panose="020B0604020202020204" pitchFamily="34" charset="0"/>
              <a:buChar char="•"/>
            </a:pPr>
            <a:r>
              <a:rPr lang="en-US" sz="3600" dirty="0"/>
              <a:t>Mobile menu and JavaScript enhancements show awareness of mobile usability.</a:t>
            </a:r>
          </a:p>
          <a:p>
            <a:pPr>
              <a:buFont typeface="Arial" panose="020B0604020202020204" pitchFamily="34" charset="0"/>
              <a:buChar char="•"/>
            </a:pPr>
            <a:r>
              <a:rPr lang="en-US" sz="3600" dirty="0"/>
              <a:t>Scroll-based header adjustment adds a sleek, interactive feel.</a:t>
            </a:r>
          </a:p>
        </p:txBody>
      </p:sp>
      <p:sp>
        <p:nvSpPr>
          <p:cNvPr id="52" name="AutoShape 2">
            <a:extLst>
              <a:ext uri="{FF2B5EF4-FFF2-40B4-BE49-F238E27FC236}">
                <a16:creationId xmlns:a16="http://schemas.microsoft.com/office/drawing/2014/main" id="{FC15571B-74E4-7428-94B6-889C1F9B635B}"/>
              </a:ext>
            </a:extLst>
          </p:cNvPr>
          <p:cNvSpPr/>
          <p:nvPr/>
        </p:nvSpPr>
        <p:spPr>
          <a:xfrm>
            <a:off x="16694791" y="0"/>
            <a:ext cx="1593209" cy="10287000"/>
          </a:xfrm>
          <a:prstGeom prst="rect">
            <a:avLst/>
          </a:prstGeom>
          <a:solidFill>
            <a:srgbClr val="1E1E1E"/>
          </a:solidFill>
        </p:spPr>
        <p:txBody>
          <a:bodyPr/>
          <a:lstStyle/>
          <a:p>
            <a:endParaRPr lang="en-US"/>
          </a:p>
        </p:txBody>
      </p:sp>
    </p:spTree>
    <p:extLst>
      <p:ext uri="{BB962C8B-B14F-4D97-AF65-F5344CB8AC3E}">
        <p14:creationId xmlns:p14="http://schemas.microsoft.com/office/powerpoint/2010/main" val="248413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F20B21B1-6E4E-9AC5-D15C-95CECEB0E7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7EEF8D-8201-FA23-9072-EB684475F44D}"/>
              </a:ext>
            </a:extLst>
          </p:cNvPr>
          <p:cNvSpPr txBox="1"/>
          <p:nvPr/>
        </p:nvSpPr>
        <p:spPr>
          <a:xfrm>
            <a:off x="16307222" y="785393"/>
            <a:ext cx="952078" cy="429464"/>
          </a:xfrm>
          <a:prstGeom prst="rect">
            <a:avLst/>
          </a:prstGeom>
        </p:spPr>
        <p:txBody>
          <a:bodyPr lIns="0" tIns="0" rIns="0" bIns="0" rtlCol="0" anchor="t">
            <a:spAutoFit/>
          </a:bodyPr>
          <a:lstStyle/>
          <a:p>
            <a:pPr marL="0" lvl="0" indent="0" algn="r">
              <a:lnSpc>
                <a:spcPts val="3549"/>
              </a:lnSpc>
              <a:spcBef>
                <a:spcPct val="0"/>
              </a:spcBef>
            </a:pPr>
            <a:r>
              <a:rPr lang="en-US" sz="2499" b="1" u="none">
                <a:solidFill>
                  <a:srgbClr val="1E1E1E"/>
                </a:solidFill>
                <a:latin typeface="Aileron Regular Bold"/>
                <a:ea typeface="Aileron Regular Bold"/>
                <a:cs typeface="Aileron Regular Bold"/>
                <a:sym typeface="Aileron Regular Bold"/>
              </a:rPr>
              <a:t>04</a:t>
            </a:r>
          </a:p>
        </p:txBody>
      </p:sp>
      <p:grpSp>
        <p:nvGrpSpPr>
          <p:cNvPr id="3" name="Group 3">
            <a:extLst>
              <a:ext uri="{FF2B5EF4-FFF2-40B4-BE49-F238E27FC236}">
                <a16:creationId xmlns:a16="http://schemas.microsoft.com/office/drawing/2014/main" id="{3B2F5E27-06DA-D5A9-CB47-DF01113C2829}"/>
              </a:ext>
            </a:extLst>
          </p:cNvPr>
          <p:cNvGrpSpPr/>
          <p:nvPr/>
        </p:nvGrpSpPr>
        <p:grpSpPr>
          <a:xfrm rot="-10800000">
            <a:off x="-1" y="1016420"/>
            <a:ext cx="16694791" cy="45719"/>
            <a:chOff x="-3347153" y="178543"/>
            <a:chExt cx="53524916" cy="146579"/>
          </a:xfrm>
        </p:grpSpPr>
        <p:sp>
          <p:nvSpPr>
            <p:cNvPr id="4" name="Freeform 4">
              <a:extLst>
                <a:ext uri="{FF2B5EF4-FFF2-40B4-BE49-F238E27FC236}">
                  <a16:creationId xmlns:a16="http://schemas.microsoft.com/office/drawing/2014/main" id="{BE46F9A5-F1C7-ABB4-4A91-0D36D0C385EA}"/>
                </a:ext>
              </a:extLst>
            </p:cNvPr>
            <p:cNvSpPr/>
            <p:nvPr/>
          </p:nvSpPr>
          <p:spPr>
            <a:xfrm>
              <a:off x="-3347153" y="178543"/>
              <a:ext cx="53524916" cy="146579"/>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endParaRPr lang="en-US"/>
            </a:p>
          </p:txBody>
        </p:sp>
      </p:grpSp>
      <p:sp>
        <p:nvSpPr>
          <p:cNvPr id="6" name="TextBox 6">
            <a:extLst>
              <a:ext uri="{FF2B5EF4-FFF2-40B4-BE49-F238E27FC236}">
                <a16:creationId xmlns:a16="http://schemas.microsoft.com/office/drawing/2014/main" id="{01D8BC2D-8608-EF6D-6240-FDAB4190398D}"/>
              </a:ext>
            </a:extLst>
          </p:cNvPr>
          <p:cNvSpPr txBox="1"/>
          <p:nvPr/>
        </p:nvSpPr>
        <p:spPr>
          <a:xfrm>
            <a:off x="7805078" y="2845057"/>
            <a:ext cx="4343672" cy="356380"/>
          </a:xfrm>
          <a:prstGeom prst="rect">
            <a:avLst/>
          </a:prstGeom>
        </p:spPr>
        <p:txBody>
          <a:bodyPr lIns="0" tIns="0" rIns="0" bIns="0" rtlCol="0" anchor="t">
            <a:spAutoFit/>
          </a:bodyPr>
          <a:lstStyle/>
          <a:p>
            <a:pPr marL="0" lvl="0" indent="0" algn="l">
              <a:lnSpc>
                <a:spcPts val="2990"/>
              </a:lnSpc>
              <a:spcBef>
                <a:spcPct val="0"/>
              </a:spcBef>
            </a:pPr>
            <a:endParaRPr lang="en-US" sz="2300" u="none" spc="23" dirty="0">
              <a:solidFill>
                <a:srgbClr val="1E1E1E"/>
              </a:solidFill>
              <a:latin typeface="Aileron Regular"/>
              <a:ea typeface="Aileron Regular"/>
              <a:cs typeface="Aileron Regular"/>
              <a:sym typeface="Aileron Regular"/>
            </a:endParaRPr>
          </a:p>
        </p:txBody>
      </p:sp>
      <p:sp>
        <p:nvSpPr>
          <p:cNvPr id="8" name="AutoShape 8">
            <a:extLst>
              <a:ext uri="{FF2B5EF4-FFF2-40B4-BE49-F238E27FC236}">
                <a16:creationId xmlns:a16="http://schemas.microsoft.com/office/drawing/2014/main" id="{1B41F017-EDB7-217E-A2C3-CC608D45EA0E}"/>
              </a:ext>
            </a:extLst>
          </p:cNvPr>
          <p:cNvSpPr/>
          <p:nvPr/>
        </p:nvSpPr>
        <p:spPr>
          <a:xfrm rot="-10800000">
            <a:off x="0" y="9155081"/>
            <a:ext cx="1593209" cy="206439"/>
          </a:xfrm>
          <a:prstGeom prst="rect">
            <a:avLst/>
          </a:prstGeom>
          <a:solidFill>
            <a:srgbClr val="1E1E1E"/>
          </a:solidFill>
        </p:spPr>
        <p:txBody>
          <a:bodyPr/>
          <a:lstStyle/>
          <a:p>
            <a:endParaRPr lang="en-US"/>
          </a:p>
        </p:txBody>
      </p:sp>
      <p:grpSp>
        <p:nvGrpSpPr>
          <p:cNvPr id="9" name="Group 9">
            <a:extLst>
              <a:ext uri="{FF2B5EF4-FFF2-40B4-BE49-F238E27FC236}">
                <a16:creationId xmlns:a16="http://schemas.microsoft.com/office/drawing/2014/main" id="{9D4F3C0C-2564-5141-44DA-E00E0E5BDDC4}"/>
              </a:ext>
            </a:extLst>
          </p:cNvPr>
          <p:cNvGrpSpPr/>
          <p:nvPr/>
        </p:nvGrpSpPr>
        <p:grpSpPr>
          <a:xfrm rot="-10800000">
            <a:off x="1593209" y="9169173"/>
            <a:ext cx="16694791" cy="178255"/>
            <a:chOff x="0" y="0"/>
            <a:chExt cx="53524916" cy="571500"/>
          </a:xfrm>
        </p:grpSpPr>
        <p:sp>
          <p:nvSpPr>
            <p:cNvPr id="10" name="Freeform 10">
              <a:extLst>
                <a:ext uri="{FF2B5EF4-FFF2-40B4-BE49-F238E27FC236}">
                  <a16:creationId xmlns:a16="http://schemas.microsoft.com/office/drawing/2014/main" id="{AA82C5DD-FCE5-AEA6-B7AA-129C32381B7C}"/>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sp>
        <p:nvSpPr>
          <p:cNvPr id="28" name="TextBox 28">
            <a:extLst>
              <a:ext uri="{FF2B5EF4-FFF2-40B4-BE49-F238E27FC236}">
                <a16:creationId xmlns:a16="http://schemas.microsoft.com/office/drawing/2014/main" id="{C1528306-4BAA-C6A1-98FD-3C9B3A48D1D9}"/>
              </a:ext>
            </a:extLst>
          </p:cNvPr>
          <p:cNvSpPr txBox="1"/>
          <p:nvPr/>
        </p:nvSpPr>
        <p:spPr>
          <a:xfrm>
            <a:off x="76199" y="1969007"/>
            <a:ext cx="7424553" cy="677750"/>
          </a:xfrm>
          <a:prstGeom prst="rect">
            <a:avLst/>
          </a:prstGeom>
        </p:spPr>
        <p:txBody>
          <a:bodyPr wrap="square" lIns="0" tIns="0" rIns="0" bIns="0" rtlCol="0" anchor="t">
            <a:spAutoFit/>
          </a:bodyPr>
          <a:lstStyle/>
          <a:p>
            <a:pPr marL="0" lvl="0" indent="0" algn="l">
              <a:lnSpc>
                <a:spcPts val="4900"/>
              </a:lnSpc>
              <a:spcBef>
                <a:spcPct val="0"/>
              </a:spcBef>
            </a:pPr>
            <a:r>
              <a:rPr lang="en-US" sz="7000" b="1" u="none" dirty="0">
                <a:solidFill>
                  <a:srgbClr val="1E1E1E"/>
                </a:solidFill>
                <a:latin typeface="Aileron Heavy"/>
                <a:ea typeface="Aileron Heavy"/>
                <a:cs typeface="Aileron Heavy"/>
                <a:sym typeface="Aileron Heavy"/>
              </a:rPr>
              <a:t>Conclusion :</a:t>
            </a:r>
          </a:p>
        </p:txBody>
      </p:sp>
      <p:pic>
        <p:nvPicPr>
          <p:cNvPr id="40" name="Picture 39" descr="A yellow and black logo&#10;&#10;AI-generated content may be incorrect.">
            <a:extLst>
              <a:ext uri="{FF2B5EF4-FFF2-40B4-BE49-F238E27FC236}">
                <a16:creationId xmlns:a16="http://schemas.microsoft.com/office/drawing/2014/main" id="{621FA42C-2412-A614-6123-73CAAD74C979}"/>
              </a:ext>
            </a:extLst>
          </p:cNvPr>
          <p:cNvPicPr>
            <a:picLocks noChangeAspect="1"/>
          </p:cNvPicPr>
          <p:nvPr/>
        </p:nvPicPr>
        <p:blipFill>
          <a:blip r:embed="rId2" cstate="print">
            <a:extLst>
              <a:ext uri="{28A0092B-C50C-407E-A947-70E740481C1C}">
                <a14:useLocalDpi xmlns:a14="http://schemas.microsoft.com/office/drawing/2010/main" val="0"/>
              </a:ext>
            </a:extLst>
          </a:blip>
          <a:srcRect l="651" t="-693" r="-651"/>
          <a:stretch/>
        </p:blipFill>
        <p:spPr>
          <a:xfrm>
            <a:off x="14138048" y="1057063"/>
            <a:ext cx="2645213" cy="2602763"/>
          </a:xfrm>
          <a:prstGeom prst="ellipse">
            <a:avLst/>
          </a:prstGeom>
        </p:spPr>
      </p:pic>
      <p:sp>
        <p:nvSpPr>
          <p:cNvPr id="52" name="AutoShape 2">
            <a:extLst>
              <a:ext uri="{FF2B5EF4-FFF2-40B4-BE49-F238E27FC236}">
                <a16:creationId xmlns:a16="http://schemas.microsoft.com/office/drawing/2014/main" id="{C4E1708C-0508-B70B-0E56-4DF6CF6C1C38}"/>
              </a:ext>
            </a:extLst>
          </p:cNvPr>
          <p:cNvSpPr/>
          <p:nvPr/>
        </p:nvSpPr>
        <p:spPr>
          <a:xfrm>
            <a:off x="16694791" y="0"/>
            <a:ext cx="1593209" cy="10287000"/>
          </a:xfrm>
          <a:prstGeom prst="rect">
            <a:avLst/>
          </a:prstGeom>
          <a:solidFill>
            <a:srgbClr val="1E1E1E"/>
          </a:solidFill>
        </p:spPr>
        <p:txBody>
          <a:bodyPr/>
          <a:lstStyle/>
          <a:p>
            <a:endParaRPr lang="en-US"/>
          </a:p>
        </p:txBody>
      </p:sp>
      <p:sp>
        <p:nvSpPr>
          <p:cNvPr id="56" name="TextBox 55">
            <a:extLst>
              <a:ext uri="{FF2B5EF4-FFF2-40B4-BE49-F238E27FC236}">
                <a16:creationId xmlns:a16="http://schemas.microsoft.com/office/drawing/2014/main" id="{6F5B316E-91BD-514C-B754-05838A67932F}"/>
              </a:ext>
            </a:extLst>
          </p:cNvPr>
          <p:cNvSpPr txBox="1"/>
          <p:nvPr/>
        </p:nvSpPr>
        <p:spPr>
          <a:xfrm>
            <a:off x="38463" y="2593892"/>
            <a:ext cx="15422191" cy="2554545"/>
          </a:xfrm>
          <a:prstGeom prst="rect">
            <a:avLst/>
          </a:prstGeom>
          <a:noFill/>
        </p:spPr>
        <p:txBody>
          <a:bodyPr wrap="square" rtlCol="0">
            <a:spAutoFit/>
          </a:bodyPr>
          <a:lstStyle/>
          <a:p>
            <a:r>
              <a:rPr lang="en-US" sz="4000" dirty="0"/>
              <a:t>This project, </a:t>
            </a:r>
            <a:r>
              <a:rPr lang="en-US" sz="4000" b="1" dirty="0"/>
              <a:t>Phantom’s Gym Egypt</a:t>
            </a:r>
            <a:r>
              <a:rPr lang="en-US" sz="4000" dirty="0"/>
              <a:t>, demonstrates a well-rounded application of core web programming principles — combining </a:t>
            </a:r>
            <a:r>
              <a:rPr lang="en-US" sz="4000" b="1" dirty="0"/>
              <a:t>HTML</a:t>
            </a:r>
            <a:r>
              <a:rPr lang="en-US" sz="4000" dirty="0"/>
              <a:t>, </a:t>
            </a:r>
            <a:r>
              <a:rPr lang="en-US" sz="4000" b="1" dirty="0"/>
              <a:t>CSS</a:t>
            </a:r>
            <a:r>
              <a:rPr lang="en-US" sz="4000" dirty="0"/>
              <a:t>, </a:t>
            </a:r>
            <a:r>
              <a:rPr lang="en-US" sz="4000" b="1" dirty="0"/>
              <a:t>JavaScript, and PHP </a:t>
            </a:r>
            <a:r>
              <a:rPr lang="en-US" sz="4000" dirty="0"/>
              <a:t>to build a visually appealing, functional, and user-oriented website.</a:t>
            </a:r>
          </a:p>
        </p:txBody>
      </p:sp>
      <p:sp>
        <p:nvSpPr>
          <p:cNvPr id="12" name="Rectangle 2">
            <a:extLst>
              <a:ext uri="{FF2B5EF4-FFF2-40B4-BE49-F238E27FC236}">
                <a16:creationId xmlns:a16="http://schemas.microsoft.com/office/drawing/2014/main" id="{471DF474-C252-4CD2-02FF-A653940BF902}"/>
              </a:ext>
            </a:extLst>
          </p:cNvPr>
          <p:cNvSpPr>
            <a:spLocks noChangeArrowheads="1"/>
          </p:cNvSpPr>
          <p:nvPr/>
        </p:nvSpPr>
        <p:spPr bwMode="auto">
          <a:xfrm>
            <a:off x="796604" y="5050835"/>
            <a:ext cx="15898186"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Responsive Layout &amp; User Experience</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Clear navigation, responsive header behavior, and a mobile-friendly menu show awareness of front-end usability.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JavaScript is used effectively to enhance interactivity (e.g., scroll effects, menu toggle).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Semantic HTML Structure</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Use of proper </a:t>
            </a:r>
            <a:r>
              <a:rPr kumimoji="0" lang="en-US" altLang="en-US" sz="3200" b="0" i="0" u="none" strike="noStrike" cap="none" normalizeH="0" baseline="0" dirty="0">
                <a:ln>
                  <a:noFill/>
                </a:ln>
                <a:solidFill>
                  <a:schemeClr val="tx1"/>
                </a:solidFill>
                <a:effectLst/>
              </a:rPr>
              <a:t>tags </a:t>
            </a:r>
            <a:r>
              <a:rPr kumimoji="0" lang="en-US" altLang="en-US" sz="4400" b="0" i="0" u="none" strike="noStrike" cap="none" normalizeH="0" baseline="0" dirty="0">
                <a:ln>
                  <a:noFill/>
                </a:ln>
                <a:solidFill>
                  <a:schemeClr val="tx1"/>
                </a:solidFill>
                <a:effectLst/>
              </a:rPr>
              <a:t>(</a:t>
            </a:r>
            <a:r>
              <a:rPr kumimoji="0" lang="en-US" altLang="en-US" sz="2000" b="0" i="0" u="none" strike="noStrike" cap="none" normalizeH="0" baseline="0" dirty="0">
                <a:ln>
                  <a:noFill/>
                </a:ln>
                <a:solidFill>
                  <a:schemeClr val="tx1"/>
                </a:solidFill>
                <a:effectLst/>
              </a:rPr>
              <a:t>&lt;header&gt;</a:t>
            </a:r>
            <a:r>
              <a:rPr kumimoji="0" lang="en-US" altLang="en-US" sz="32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&lt;</a:t>
            </a:r>
            <a:r>
              <a:rPr kumimoji="0" lang="en-US" altLang="en-US" sz="2400" b="0" i="0" u="none" strike="noStrike" cap="none" normalizeH="0" baseline="0" dirty="0">
                <a:ln>
                  <a:noFill/>
                </a:ln>
                <a:solidFill>
                  <a:schemeClr val="tx1"/>
                </a:solidFill>
                <a:effectLst/>
              </a:rPr>
              <a:t>section</a:t>
            </a:r>
            <a:r>
              <a:rPr kumimoji="0" lang="en-US" altLang="en-US" sz="2000" b="0" i="0" u="none" strike="noStrike" cap="none" normalizeH="0" baseline="0" dirty="0">
                <a:ln>
                  <a:noFill/>
                </a:ln>
                <a:solidFill>
                  <a:schemeClr val="tx1"/>
                </a:solidFill>
                <a:effectLst/>
              </a:rPr>
              <a:t>&gt;</a:t>
            </a:r>
            <a:r>
              <a:rPr kumimoji="0" lang="en-US" altLang="en-US" sz="32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&lt;footer&gt;</a:t>
            </a:r>
            <a:r>
              <a:rPr kumimoji="0" lang="en-US" altLang="en-US" sz="3200" b="0" i="0" u="none" strike="noStrike" cap="none" normalizeH="0" baseline="0" dirty="0">
                <a:ln>
                  <a:noFill/>
                </a:ln>
                <a:solidFill>
                  <a:schemeClr val="tx1"/>
                </a:solidFill>
                <a:effectLst/>
              </a:rPr>
              <a:t>) improves accessibility and maintainability</a:t>
            </a:r>
            <a:r>
              <a:rPr kumimoji="0" lang="en-US" altLang="en-US" sz="2000" b="0" i="0" u="none" strike="noStrike" cap="none" normalizeH="0" baseline="0" dirty="0">
                <a:ln>
                  <a:noFill/>
                </a:ln>
                <a:solidFill>
                  <a:schemeClr val="tx1"/>
                </a:solidFill>
                <a:effectLst/>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Well-structured content allows for easy extension and future improvements.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5484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503B8410-AC39-C96F-855F-99291B4685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7728B3F-BBB3-81A3-BC9C-6EA316498425}"/>
              </a:ext>
            </a:extLst>
          </p:cNvPr>
          <p:cNvSpPr txBox="1"/>
          <p:nvPr/>
        </p:nvSpPr>
        <p:spPr>
          <a:xfrm>
            <a:off x="16307222" y="785393"/>
            <a:ext cx="952078" cy="429464"/>
          </a:xfrm>
          <a:prstGeom prst="rect">
            <a:avLst/>
          </a:prstGeom>
        </p:spPr>
        <p:txBody>
          <a:bodyPr lIns="0" tIns="0" rIns="0" bIns="0" rtlCol="0" anchor="t">
            <a:spAutoFit/>
          </a:bodyPr>
          <a:lstStyle/>
          <a:p>
            <a:pPr marL="0" lvl="0" indent="0" algn="r">
              <a:lnSpc>
                <a:spcPts val="3549"/>
              </a:lnSpc>
              <a:spcBef>
                <a:spcPct val="0"/>
              </a:spcBef>
            </a:pPr>
            <a:r>
              <a:rPr lang="en-US" sz="2499" b="1" u="none">
                <a:solidFill>
                  <a:srgbClr val="1E1E1E"/>
                </a:solidFill>
                <a:latin typeface="Aileron Regular Bold"/>
                <a:ea typeface="Aileron Regular Bold"/>
                <a:cs typeface="Aileron Regular Bold"/>
                <a:sym typeface="Aileron Regular Bold"/>
              </a:rPr>
              <a:t>04</a:t>
            </a:r>
          </a:p>
        </p:txBody>
      </p:sp>
      <p:grpSp>
        <p:nvGrpSpPr>
          <p:cNvPr id="3" name="Group 3">
            <a:extLst>
              <a:ext uri="{FF2B5EF4-FFF2-40B4-BE49-F238E27FC236}">
                <a16:creationId xmlns:a16="http://schemas.microsoft.com/office/drawing/2014/main" id="{6C900A61-1878-6A66-7A97-D3C7077818FE}"/>
              </a:ext>
            </a:extLst>
          </p:cNvPr>
          <p:cNvGrpSpPr/>
          <p:nvPr/>
        </p:nvGrpSpPr>
        <p:grpSpPr>
          <a:xfrm rot="-10800000">
            <a:off x="-1" y="1016420"/>
            <a:ext cx="16694791" cy="45719"/>
            <a:chOff x="-3347153" y="178543"/>
            <a:chExt cx="53524916" cy="146579"/>
          </a:xfrm>
        </p:grpSpPr>
        <p:sp>
          <p:nvSpPr>
            <p:cNvPr id="4" name="Freeform 4">
              <a:extLst>
                <a:ext uri="{FF2B5EF4-FFF2-40B4-BE49-F238E27FC236}">
                  <a16:creationId xmlns:a16="http://schemas.microsoft.com/office/drawing/2014/main" id="{55C27F9D-CF94-F971-2250-7B83E5B80B20}"/>
                </a:ext>
              </a:extLst>
            </p:cNvPr>
            <p:cNvSpPr/>
            <p:nvPr/>
          </p:nvSpPr>
          <p:spPr>
            <a:xfrm>
              <a:off x="-3347153" y="178543"/>
              <a:ext cx="53524916" cy="146579"/>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endParaRPr lang="en-US"/>
            </a:p>
          </p:txBody>
        </p:sp>
      </p:grpSp>
      <p:sp>
        <p:nvSpPr>
          <p:cNvPr id="6" name="TextBox 6">
            <a:extLst>
              <a:ext uri="{FF2B5EF4-FFF2-40B4-BE49-F238E27FC236}">
                <a16:creationId xmlns:a16="http://schemas.microsoft.com/office/drawing/2014/main" id="{1FF21D55-E34C-ECAF-9EEB-63CD415A452A}"/>
              </a:ext>
            </a:extLst>
          </p:cNvPr>
          <p:cNvSpPr txBox="1"/>
          <p:nvPr/>
        </p:nvSpPr>
        <p:spPr>
          <a:xfrm>
            <a:off x="7805078" y="2845057"/>
            <a:ext cx="4343672" cy="356380"/>
          </a:xfrm>
          <a:prstGeom prst="rect">
            <a:avLst/>
          </a:prstGeom>
        </p:spPr>
        <p:txBody>
          <a:bodyPr lIns="0" tIns="0" rIns="0" bIns="0" rtlCol="0" anchor="t">
            <a:spAutoFit/>
          </a:bodyPr>
          <a:lstStyle/>
          <a:p>
            <a:pPr marL="0" lvl="0" indent="0" algn="l">
              <a:lnSpc>
                <a:spcPts val="2990"/>
              </a:lnSpc>
              <a:spcBef>
                <a:spcPct val="0"/>
              </a:spcBef>
            </a:pPr>
            <a:endParaRPr lang="en-US" sz="2300" u="none" spc="23" dirty="0">
              <a:solidFill>
                <a:srgbClr val="1E1E1E"/>
              </a:solidFill>
              <a:latin typeface="Aileron Regular"/>
              <a:ea typeface="Aileron Regular"/>
              <a:cs typeface="Aileron Regular"/>
              <a:sym typeface="Aileron Regular"/>
            </a:endParaRPr>
          </a:p>
        </p:txBody>
      </p:sp>
      <p:sp>
        <p:nvSpPr>
          <p:cNvPr id="8" name="AutoShape 8">
            <a:extLst>
              <a:ext uri="{FF2B5EF4-FFF2-40B4-BE49-F238E27FC236}">
                <a16:creationId xmlns:a16="http://schemas.microsoft.com/office/drawing/2014/main" id="{1816EA24-15B5-BE3A-F102-7EF65996C12C}"/>
              </a:ext>
            </a:extLst>
          </p:cNvPr>
          <p:cNvSpPr/>
          <p:nvPr/>
        </p:nvSpPr>
        <p:spPr>
          <a:xfrm rot="-10800000">
            <a:off x="0" y="9155081"/>
            <a:ext cx="1593209" cy="206439"/>
          </a:xfrm>
          <a:prstGeom prst="rect">
            <a:avLst/>
          </a:prstGeom>
          <a:solidFill>
            <a:srgbClr val="1E1E1E"/>
          </a:solidFill>
        </p:spPr>
        <p:txBody>
          <a:bodyPr/>
          <a:lstStyle/>
          <a:p>
            <a:endParaRPr lang="en-US"/>
          </a:p>
        </p:txBody>
      </p:sp>
      <p:grpSp>
        <p:nvGrpSpPr>
          <p:cNvPr id="9" name="Group 9">
            <a:extLst>
              <a:ext uri="{FF2B5EF4-FFF2-40B4-BE49-F238E27FC236}">
                <a16:creationId xmlns:a16="http://schemas.microsoft.com/office/drawing/2014/main" id="{2101069B-AB9E-3E70-C019-BB619CD8AB42}"/>
              </a:ext>
            </a:extLst>
          </p:cNvPr>
          <p:cNvGrpSpPr/>
          <p:nvPr/>
        </p:nvGrpSpPr>
        <p:grpSpPr>
          <a:xfrm rot="-10800000">
            <a:off x="1593209" y="9169173"/>
            <a:ext cx="16694791" cy="178255"/>
            <a:chOff x="0" y="0"/>
            <a:chExt cx="53524916" cy="571500"/>
          </a:xfrm>
        </p:grpSpPr>
        <p:sp>
          <p:nvSpPr>
            <p:cNvPr id="10" name="Freeform 10">
              <a:extLst>
                <a:ext uri="{FF2B5EF4-FFF2-40B4-BE49-F238E27FC236}">
                  <a16:creationId xmlns:a16="http://schemas.microsoft.com/office/drawing/2014/main" id="{0F289749-D538-01E7-046E-9D2597ABA7FE}"/>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sp>
        <p:nvSpPr>
          <p:cNvPr id="28" name="TextBox 28">
            <a:extLst>
              <a:ext uri="{FF2B5EF4-FFF2-40B4-BE49-F238E27FC236}">
                <a16:creationId xmlns:a16="http://schemas.microsoft.com/office/drawing/2014/main" id="{83DCB3B8-DD5A-AE67-C9E5-26E88F3B5B3F}"/>
              </a:ext>
            </a:extLst>
          </p:cNvPr>
          <p:cNvSpPr txBox="1"/>
          <p:nvPr/>
        </p:nvSpPr>
        <p:spPr>
          <a:xfrm>
            <a:off x="76199" y="1969007"/>
            <a:ext cx="7424553" cy="677750"/>
          </a:xfrm>
          <a:prstGeom prst="rect">
            <a:avLst/>
          </a:prstGeom>
        </p:spPr>
        <p:txBody>
          <a:bodyPr wrap="square" lIns="0" tIns="0" rIns="0" bIns="0" rtlCol="0" anchor="t">
            <a:spAutoFit/>
          </a:bodyPr>
          <a:lstStyle/>
          <a:p>
            <a:pPr marL="0" lvl="0" indent="0" algn="l">
              <a:lnSpc>
                <a:spcPts val="4900"/>
              </a:lnSpc>
              <a:spcBef>
                <a:spcPct val="0"/>
              </a:spcBef>
            </a:pPr>
            <a:r>
              <a:rPr lang="en-US" sz="7000" b="1" u="none" dirty="0">
                <a:solidFill>
                  <a:srgbClr val="1E1E1E"/>
                </a:solidFill>
                <a:latin typeface="Aileron Heavy"/>
                <a:ea typeface="Aileron Heavy"/>
                <a:cs typeface="Aileron Heavy"/>
                <a:sym typeface="Aileron Heavy"/>
              </a:rPr>
              <a:t>Conclusion :</a:t>
            </a:r>
          </a:p>
        </p:txBody>
      </p:sp>
      <p:pic>
        <p:nvPicPr>
          <p:cNvPr id="40" name="Picture 39" descr="A yellow and black logo&#10;&#10;AI-generated content may be incorrect.">
            <a:extLst>
              <a:ext uri="{FF2B5EF4-FFF2-40B4-BE49-F238E27FC236}">
                <a16:creationId xmlns:a16="http://schemas.microsoft.com/office/drawing/2014/main" id="{84324832-F3D1-2AFC-64A5-27399FC2C0F9}"/>
              </a:ext>
            </a:extLst>
          </p:cNvPr>
          <p:cNvPicPr>
            <a:picLocks noChangeAspect="1"/>
          </p:cNvPicPr>
          <p:nvPr/>
        </p:nvPicPr>
        <p:blipFill>
          <a:blip r:embed="rId2" cstate="print">
            <a:extLst>
              <a:ext uri="{28A0092B-C50C-407E-A947-70E740481C1C}">
                <a14:useLocalDpi xmlns:a14="http://schemas.microsoft.com/office/drawing/2010/main" val="0"/>
              </a:ext>
            </a:extLst>
          </a:blip>
          <a:srcRect l="651" t="-693" r="-651"/>
          <a:stretch/>
        </p:blipFill>
        <p:spPr>
          <a:xfrm>
            <a:off x="14138048" y="1057063"/>
            <a:ext cx="2645213" cy="2602763"/>
          </a:xfrm>
          <a:prstGeom prst="ellipse">
            <a:avLst/>
          </a:prstGeom>
        </p:spPr>
      </p:pic>
      <p:sp>
        <p:nvSpPr>
          <p:cNvPr id="52" name="AutoShape 2">
            <a:extLst>
              <a:ext uri="{FF2B5EF4-FFF2-40B4-BE49-F238E27FC236}">
                <a16:creationId xmlns:a16="http://schemas.microsoft.com/office/drawing/2014/main" id="{DB258D35-6C9E-25FE-9845-87DB06BFD821}"/>
              </a:ext>
            </a:extLst>
          </p:cNvPr>
          <p:cNvSpPr/>
          <p:nvPr/>
        </p:nvSpPr>
        <p:spPr>
          <a:xfrm>
            <a:off x="16694791" y="0"/>
            <a:ext cx="1593209" cy="10287000"/>
          </a:xfrm>
          <a:prstGeom prst="rect">
            <a:avLst/>
          </a:prstGeom>
          <a:solidFill>
            <a:srgbClr val="1E1E1E"/>
          </a:solidFill>
        </p:spPr>
        <p:txBody>
          <a:bodyPr/>
          <a:lstStyle/>
          <a:p>
            <a:endParaRPr lang="en-US"/>
          </a:p>
        </p:txBody>
      </p:sp>
      <p:sp>
        <p:nvSpPr>
          <p:cNvPr id="5" name="Rectangle 1">
            <a:extLst>
              <a:ext uri="{FF2B5EF4-FFF2-40B4-BE49-F238E27FC236}">
                <a16:creationId xmlns:a16="http://schemas.microsoft.com/office/drawing/2014/main" id="{BB21DEAB-3613-1CD5-D8B7-94F585BB2BE5}"/>
              </a:ext>
            </a:extLst>
          </p:cNvPr>
          <p:cNvSpPr>
            <a:spLocks noChangeArrowheads="1"/>
          </p:cNvSpPr>
          <p:nvPr/>
        </p:nvSpPr>
        <p:spPr bwMode="auto">
          <a:xfrm>
            <a:off x="207133" y="3090505"/>
            <a:ext cx="16078622" cy="63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External Styling &amp; Modern UI Design</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External CSS via </a:t>
            </a:r>
            <a:r>
              <a:rPr kumimoji="0" lang="en-US" altLang="en-US" sz="2800" b="0" i="0" u="none" strike="noStrike" cap="none" normalizeH="0" baseline="0" dirty="0">
                <a:ln>
                  <a:noFill/>
                </a:ln>
                <a:solidFill>
                  <a:schemeClr val="tx1"/>
                </a:solidFill>
                <a:effectLst/>
              </a:rPr>
              <a:t>homepage.css</a:t>
            </a:r>
            <a:r>
              <a:rPr kumimoji="0" lang="en-US" altLang="en-US" sz="4000" b="0" i="0" u="none" strike="noStrike" cap="none" normalizeH="0" baseline="0" dirty="0">
                <a:ln>
                  <a:noFill/>
                </a:ln>
                <a:solidFill>
                  <a:schemeClr val="tx1"/>
                </a:solidFill>
                <a:effectLst/>
              </a:rPr>
              <a:t> separates design from structure, following best practices.</a:t>
            </a: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Use of Font Awesome and modern layout elements creates a clean, professional look.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Content-Rich &amp; Feature-Oriented</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Sections like testimonials, features, and a "discover" area add depth and real-world value to the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Social media integration and contact details show awareness of real business needs.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2708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p:cNvGrpSpPr/>
        <p:nvPr/>
      </p:nvGrpSpPr>
      <p:grpSpPr>
        <a:xfrm>
          <a:off x="0" y="0"/>
          <a:ext cx="0" cy="0"/>
          <a:chOff x="0" y="0"/>
          <a:chExt cx="0" cy="0"/>
        </a:xfrm>
      </p:grpSpPr>
      <p:sp>
        <p:nvSpPr>
          <p:cNvPr id="2" name="TextBox 2"/>
          <p:cNvSpPr txBox="1"/>
          <p:nvPr/>
        </p:nvSpPr>
        <p:spPr>
          <a:xfrm>
            <a:off x="16307222" y="785393"/>
            <a:ext cx="952078" cy="429464"/>
          </a:xfrm>
          <a:prstGeom prst="rect">
            <a:avLst/>
          </a:prstGeom>
        </p:spPr>
        <p:txBody>
          <a:bodyPr lIns="0" tIns="0" rIns="0" bIns="0" rtlCol="0" anchor="t">
            <a:spAutoFit/>
          </a:bodyPr>
          <a:lstStyle/>
          <a:p>
            <a:pPr marL="0" lvl="0" indent="0" algn="r">
              <a:lnSpc>
                <a:spcPts val="3549"/>
              </a:lnSpc>
              <a:spcBef>
                <a:spcPct val="0"/>
              </a:spcBef>
            </a:pPr>
            <a:r>
              <a:rPr lang="en-US" sz="2499" b="1" u="none">
                <a:solidFill>
                  <a:srgbClr val="1E1E1E"/>
                </a:solidFill>
                <a:latin typeface="Aileron Regular Bold"/>
                <a:ea typeface="Aileron Regular Bold"/>
                <a:cs typeface="Aileron Regular Bold"/>
                <a:sym typeface="Aileron Regular Bold"/>
              </a:rPr>
              <a:t>04</a:t>
            </a:r>
          </a:p>
        </p:txBody>
      </p:sp>
      <p:grpSp>
        <p:nvGrpSpPr>
          <p:cNvPr id="3" name="Group 3"/>
          <p:cNvGrpSpPr/>
          <p:nvPr/>
        </p:nvGrpSpPr>
        <p:grpSpPr>
          <a:xfrm rot="-10800000">
            <a:off x="-1" y="1016420"/>
            <a:ext cx="16694791" cy="45719"/>
            <a:chOff x="-3347153" y="178543"/>
            <a:chExt cx="53524916" cy="146579"/>
          </a:xfrm>
        </p:grpSpPr>
        <p:sp>
          <p:nvSpPr>
            <p:cNvPr id="4" name="Freeform 4"/>
            <p:cNvSpPr/>
            <p:nvPr/>
          </p:nvSpPr>
          <p:spPr>
            <a:xfrm>
              <a:off x="-3347153" y="178543"/>
              <a:ext cx="53524916" cy="146579"/>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endParaRPr lang="en-US"/>
            </a:p>
          </p:txBody>
        </p:sp>
      </p:grpSp>
      <p:sp>
        <p:nvSpPr>
          <p:cNvPr id="6" name="TextBox 6"/>
          <p:cNvSpPr txBox="1"/>
          <p:nvPr/>
        </p:nvSpPr>
        <p:spPr>
          <a:xfrm>
            <a:off x="7805078" y="2845057"/>
            <a:ext cx="4343672" cy="356380"/>
          </a:xfrm>
          <a:prstGeom prst="rect">
            <a:avLst/>
          </a:prstGeom>
        </p:spPr>
        <p:txBody>
          <a:bodyPr lIns="0" tIns="0" rIns="0" bIns="0" rtlCol="0" anchor="t">
            <a:spAutoFit/>
          </a:bodyPr>
          <a:lstStyle/>
          <a:p>
            <a:pPr marL="0" lvl="0" indent="0" algn="l">
              <a:lnSpc>
                <a:spcPts val="2990"/>
              </a:lnSpc>
              <a:spcBef>
                <a:spcPct val="0"/>
              </a:spcBef>
            </a:pPr>
            <a:endParaRPr lang="en-US" sz="2300" u="none" spc="23" dirty="0">
              <a:solidFill>
                <a:srgbClr val="1E1E1E"/>
              </a:solidFill>
              <a:latin typeface="Aileron Regular"/>
              <a:ea typeface="Aileron Regular"/>
              <a:cs typeface="Aileron Regular"/>
              <a:sym typeface="Aileron Regular"/>
            </a:endParaRPr>
          </a:p>
        </p:txBody>
      </p:sp>
      <p:sp>
        <p:nvSpPr>
          <p:cNvPr id="8" name="AutoShape 8"/>
          <p:cNvSpPr/>
          <p:nvPr/>
        </p:nvSpPr>
        <p:spPr>
          <a:xfrm rot="-10800000">
            <a:off x="0" y="9155081"/>
            <a:ext cx="1593209" cy="206439"/>
          </a:xfrm>
          <a:prstGeom prst="rect">
            <a:avLst/>
          </a:prstGeom>
          <a:solidFill>
            <a:srgbClr val="1E1E1E"/>
          </a:solidFill>
        </p:spPr>
        <p:txBody>
          <a:bodyPr/>
          <a:lstStyle/>
          <a:p>
            <a:endParaRPr lang="en-US"/>
          </a:p>
        </p:txBody>
      </p:sp>
      <p:grpSp>
        <p:nvGrpSpPr>
          <p:cNvPr id="9" name="Group 9"/>
          <p:cNvGrpSpPr/>
          <p:nvPr/>
        </p:nvGrpSpPr>
        <p:grpSpPr>
          <a:xfrm rot="-10800000">
            <a:off x="1593209" y="9169173"/>
            <a:ext cx="16694791" cy="178255"/>
            <a:chOff x="0" y="0"/>
            <a:chExt cx="53524916" cy="571500"/>
          </a:xfrm>
        </p:grpSpPr>
        <p:sp>
          <p:nvSpPr>
            <p:cNvPr id="10" name="Freeform 10"/>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sp>
        <p:nvSpPr>
          <p:cNvPr id="28" name="TextBox 28"/>
          <p:cNvSpPr txBox="1"/>
          <p:nvPr/>
        </p:nvSpPr>
        <p:spPr>
          <a:xfrm>
            <a:off x="76199" y="1969007"/>
            <a:ext cx="7424553" cy="677750"/>
          </a:xfrm>
          <a:prstGeom prst="rect">
            <a:avLst/>
          </a:prstGeom>
        </p:spPr>
        <p:txBody>
          <a:bodyPr wrap="square" lIns="0" tIns="0" rIns="0" bIns="0" rtlCol="0" anchor="t">
            <a:spAutoFit/>
          </a:bodyPr>
          <a:lstStyle/>
          <a:p>
            <a:pPr marL="0" lvl="0" indent="0" algn="l">
              <a:lnSpc>
                <a:spcPts val="4900"/>
              </a:lnSpc>
              <a:spcBef>
                <a:spcPct val="0"/>
              </a:spcBef>
            </a:pPr>
            <a:r>
              <a:rPr lang="en-US" sz="7000" b="1" u="none" dirty="0">
                <a:solidFill>
                  <a:srgbClr val="1E1E1E"/>
                </a:solidFill>
                <a:latin typeface="Aileron Heavy"/>
                <a:ea typeface="Aileron Heavy"/>
                <a:cs typeface="Aileron Heavy"/>
                <a:sym typeface="Aileron Heavy"/>
              </a:rPr>
              <a:t>INTRODUCTION:</a:t>
            </a:r>
          </a:p>
        </p:txBody>
      </p:sp>
      <p:grpSp>
        <p:nvGrpSpPr>
          <p:cNvPr id="33" name="Group 16">
            <a:extLst>
              <a:ext uri="{FF2B5EF4-FFF2-40B4-BE49-F238E27FC236}">
                <a16:creationId xmlns:a16="http://schemas.microsoft.com/office/drawing/2014/main" id="{400BC7B2-263D-32C4-0301-2B73D2395242}"/>
              </a:ext>
            </a:extLst>
          </p:cNvPr>
          <p:cNvGrpSpPr>
            <a:grpSpLocks noChangeAspect="1"/>
          </p:cNvGrpSpPr>
          <p:nvPr/>
        </p:nvGrpSpPr>
        <p:grpSpPr>
          <a:xfrm rot="-5400000">
            <a:off x="88880" y="6130145"/>
            <a:ext cx="342713" cy="230430"/>
            <a:chOff x="0" y="0"/>
            <a:chExt cx="1930400" cy="1297940"/>
          </a:xfrm>
        </p:grpSpPr>
        <p:sp>
          <p:nvSpPr>
            <p:cNvPr id="34" name="Freeform 17">
              <a:extLst>
                <a:ext uri="{FF2B5EF4-FFF2-40B4-BE49-F238E27FC236}">
                  <a16:creationId xmlns:a16="http://schemas.microsoft.com/office/drawing/2014/main" id="{3F90302C-132B-A7D6-3B9C-4C309270119F}"/>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sp>
        <p:nvSpPr>
          <p:cNvPr id="35" name="TextBox 34">
            <a:extLst>
              <a:ext uri="{FF2B5EF4-FFF2-40B4-BE49-F238E27FC236}">
                <a16:creationId xmlns:a16="http://schemas.microsoft.com/office/drawing/2014/main" id="{103832EC-7F4C-7226-04F0-145F27799631}"/>
              </a:ext>
            </a:extLst>
          </p:cNvPr>
          <p:cNvSpPr txBox="1"/>
          <p:nvPr/>
        </p:nvSpPr>
        <p:spPr>
          <a:xfrm>
            <a:off x="0" y="2898374"/>
            <a:ext cx="15422191" cy="1569660"/>
          </a:xfrm>
          <a:prstGeom prst="rect">
            <a:avLst/>
          </a:prstGeom>
          <a:noFill/>
        </p:spPr>
        <p:txBody>
          <a:bodyPr wrap="square" rtlCol="0">
            <a:spAutoFit/>
          </a:bodyPr>
          <a:lstStyle/>
          <a:p>
            <a:r>
              <a:rPr lang="en-US" sz="3200" dirty="0">
                <a:latin typeface="Aileron Heavy" panose="020B0604020202020204" charset="0"/>
              </a:rPr>
              <a:t>Phantom Gym is a modern online platform designed to meet the needs of fitness enthusiasts. It offers:</a:t>
            </a:r>
          </a:p>
          <a:p>
            <a:endParaRPr lang="en-US" sz="3200" dirty="0"/>
          </a:p>
        </p:txBody>
      </p:sp>
      <p:grpSp>
        <p:nvGrpSpPr>
          <p:cNvPr id="36" name="Group 16">
            <a:extLst>
              <a:ext uri="{FF2B5EF4-FFF2-40B4-BE49-F238E27FC236}">
                <a16:creationId xmlns:a16="http://schemas.microsoft.com/office/drawing/2014/main" id="{FF6F4E37-A022-FA43-B6B1-BBD61CE6FF6D}"/>
              </a:ext>
            </a:extLst>
          </p:cNvPr>
          <p:cNvGrpSpPr>
            <a:grpSpLocks noChangeAspect="1"/>
          </p:cNvGrpSpPr>
          <p:nvPr/>
        </p:nvGrpSpPr>
        <p:grpSpPr>
          <a:xfrm rot="-5400000">
            <a:off x="73820" y="5269906"/>
            <a:ext cx="342713" cy="230430"/>
            <a:chOff x="0" y="0"/>
            <a:chExt cx="1930400" cy="1297940"/>
          </a:xfrm>
        </p:grpSpPr>
        <p:sp>
          <p:nvSpPr>
            <p:cNvPr id="37" name="Freeform 17">
              <a:extLst>
                <a:ext uri="{FF2B5EF4-FFF2-40B4-BE49-F238E27FC236}">
                  <a16:creationId xmlns:a16="http://schemas.microsoft.com/office/drawing/2014/main" id="{411E40E0-41DB-9ECA-A989-D2858DA72C2A}"/>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grpSp>
        <p:nvGrpSpPr>
          <p:cNvPr id="38" name="Group 16">
            <a:extLst>
              <a:ext uri="{FF2B5EF4-FFF2-40B4-BE49-F238E27FC236}">
                <a16:creationId xmlns:a16="http://schemas.microsoft.com/office/drawing/2014/main" id="{C8F9C4E4-4037-CA11-9C17-6BE288725076}"/>
              </a:ext>
            </a:extLst>
          </p:cNvPr>
          <p:cNvGrpSpPr>
            <a:grpSpLocks noChangeAspect="1"/>
          </p:cNvGrpSpPr>
          <p:nvPr/>
        </p:nvGrpSpPr>
        <p:grpSpPr>
          <a:xfrm rot="-5400000">
            <a:off x="88881" y="4447370"/>
            <a:ext cx="342713" cy="230430"/>
            <a:chOff x="0" y="0"/>
            <a:chExt cx="1930400" cy="1297940"/>
          </a:xfrm>
        </p:grpSpPr>
        <p:sp>
          <p:nvSpPr>
            <p:cNvPr id="39" name="Freeform 17">
              <a:extLst>
                <a:ext uri="{FF2B5EF4-FFF2-40B4-BE49-F238E27FC236}">
                  <a16:creationId xmlns:a16="http://schemas.microsoft.com/office/drawing/2014/main" id="{EC53CBE2-C464-3C9B-F462-E2CC0CDA2B0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pic>
        <p:nvPicPr>
          <p:cNvPr id="40" name="Picture 39" descr="A yellow and black logo&#10;&#10;AI-generated content may be incorrect.">
            <a:extLst>
              <a:ext uri="{FF2B5EF4-FFF2-40B4-BE49-F238E27FC236}">
                <a16:creationId xmlns:a16="http://schemas.microsoft.com/office/drawing/2014/main" id="{3D30F576-B089-214E-0F4C-1A889CD1AC48}"/>
              </a:ext>
            </a:extLst>
          </p:cNvPr>
          <p:cNvPicPr>
            <a:picLocks noChangeAspect="1"/>
          </p:cNvPicPr>
          <p:nvPr/>
        </p:nvPicPr>
        <p:blipFill>
          <a:blip r:embed="rId2" cstate="print">
            <a:extLst>
              <a:ext uri="{28A0092B-C50C-407E-A947-70E740481C1C}">
                <a14:useLocalDpi xmlns:a14="http://schemas.microsoft.com/office/drawing/2010/main" val="0"/>
              </a:ext>
            </a:extLst>
          </a:blip>
          <a:srcRect l="651" t="-693" r="-651"/>
          <a:stretch/>
        </p:blipFill>
        <p:spPr>
          <a:xfrm>
            <a:off x="14138048" y="1057063"/>
            <a:ext cx="2645213" cy="2602763"/>
          </a:xfrm>
          <a:prstGeom prst="ellipse">
            <a:avLst/>
          </a:prstGeom>
        </p:spPr>
      </p:pic>
      <p:sp>
        <p:nvSpPr>
          <p:cNvPr id="41" name="TextBox 40">
            <a:extLst>
              <a:ext uri="{FF2B5EF4-FFF2-40B4-BE49-F238E27FC236}">
                <a16:creationId xmlns:a16="http://schemas.microsoft.com/office/drawing/2014/main" id="{30A7AC1F-0417-8687-AB6C-71923406F4BB}"/>
              </a:ext>
            </a:extLst>
          </p:cNvPr>
          <p:cNvSpPr txBox="1"/>
          <p:nvPr/>
        </p:nvSpPr>
        <p:spPr>
          <a:xfrm>
            <a:off x="533400" y="4295759"/>
            <a:ext cx="9677400" cy="584775"/>
          </a:xfrm>
          <a:prstGeom prst="rect">
            <a:avLst/>
          </a:prstGeom>
          <a:noFill/>
        </p:spPr>
        <p:txBody>
          <a:bodyPr wrap="square" rtlCol="0">
            <a:spAutoFit/>
          </a:bodyPr>
          <a:lstStyle/>
          <a:p>
            <a:r>
              <a:rPr lang="en-US" sz="3200" dirty="0"/>
              <a:t>A Membership page to explore and subscribe to plans.</a:t>
            </a:r>
          </a:p>
        </p:txBody>
      </p:sp>
      <p:sp>
        <p:nvSpPr>
          <p:cNvPr id="42" name="TextBox 41">
            <a:extLst>
              <a:ext uri="{FF2B5EF4-FFF2-40B4-BE49-F238E27FC236}">
                <a16:creationId xmlns:a16="http://schemas.microsoft.com/office/drawing/2014/main" id="{977E07C8-3BEF-8A31-A45F-D971C6980C4D}"/>
              </a:ext>
            </a:extLst>
          </p:cNvPr>
          <p:cNvSpPr txBox="1"/>
          <p:nvPr/>
        </p:nvSpPr>
        <p:spPr>
          <a:xfrm>
            <a:off x="533400" y="5123511"/>
            <a:ext cx="8229600" cy="584775"/>
          </a:xfrm>
          <a:prstGeom prst="rect">
            <a:avLst/>
          </a:prstGeom>
          <a:noFill/>
        </p:spPr>
        <p:txBody>
          <a:bodyPr wrap="square" rtlCol="0">
            <a:spAutoFit/>
          </a:bodyPr>
          <a:lstStyle/>
          <a:p>
            <a:r>
              <a:rPr lang="en-US" sz="3200" dirty="0"/>
              <a:t>Login and Registration for account management.</a:t>
            </a:r>
          </a:p>
        </p:txBody>
      </p:sp>
      <p:sp>
        <p:nvSpPr>
          <p:cNvPr id="47" name="Rectangle 3">
            <a:extLst>
              <a:ext uri="{FF2B5EF4-FFF2-40B4-BE49-F238E27FC236}">
                <a16:creationId xmlns:a16="http://schemas.microsoft.com/office/drawing/2014/main" id="{35FA8C34-D742-8AB4-ABCD-03D7CCBA9AA1}"/>
              </a:ext>
            </a:extLst>
          </p:cNvPr>
          <p:cNvSpPr>
            <a:spLocks noChangeArrowheads="1"/>
          </p:cNvSpPr>
          <p:nvPr/>
        </p:nvSpPr>
        <p:spPr bwMode="auto">
          <a:xfrm>
            <a:off x="533400" y="5983750"/>
            <a:ext cx="18440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An engaging </a:t>
            </a:r>
            <a:r>
              <a:rPr kumimoji="0" lang="en-US" altLang="en-US" sz="2800" b="0" i="0" strike="noStrike" cap="none" normalizeH="0" baseline="0" dirty="0">
                <a:ln>
                  <a:noFill/>
                </a:ln>
                <a:solidFill>
                  <a:schemeClr val="tx1"/>
                </a:solidFill>
                <a:effectLst/>
                <a:latin typeface="Arial" panose="020B0604020202020204" pitchFamily="34" charset="0"/>
              </a:rPr>
              <a:t>News</a:t>
            </a:r>
            <a:r>
              <a:rPr kumimoji="0" lang="en-US" altLang="en-US" sz="2800" b="0" i="0" u="none" strike="noStrike" cap="none" normalizeH="0" baseline="0" dirty="0">
                <a:ln>
                  <a:noFill/>
                </a:ln>
                <a:solidFill>
                  <a:schemeClr val="tx1"/>
                </a:solidFill>
                <a:effectLst/>
                <a:latin typeface="Arial" panose="020B0604020202020204" pitchFamily="34" charset="0"/>
              </a:rPr>
              <a:t> &amp; </a:t>
            </a:r>
            <a:r>
              <a:rPr kumimoji="0" lang="en-US" altLang="en-US" sz="2800" b="0" i="0" u="none" strike="noStrike" cap="none" normalizeH="0" baseline="0" dirty="0">
                <a:ln>
                  <a:noFill/>
                </a:ln>
                <a:effectLst/>
                <a:latin typeface="Arial" panose="020B0604020202020204" pitchFamily="34" charset="0"/>
              </a:rPr>
              <a:t>Events</a:t>
            </a:r>
            <a:r>
              <a:rPr kumimoji="0" lang="en-US" altLang="en-US" sz="2800" b="0" i="0" u="none" strike="noStrike" cap="none" normalizeH="0" baseline="0" dirty="0">
                <a:ln>
                  <a:noFill/>
                </a:ln>
                <a:solidFill>
                  <a:schemeClr val="tx1"/>
                </a:solidFill>
                <a:effectLst/>
                <a:latin typeface="Arial" panose="020B0604020202020204" pitchFamily="34" charset="0"/>
              </a:rPr>
              <a:t> section.</a:t>
            </a:r>
          </a:p>
        </p:txBody>
      </p:sp>
      <p:grpSp>
        <p:nvGrpSpPr>
          <p:cNvPr id="50" name="Group 16">
            <a:extLst>
              <a:ext uri="{FF2B5EF4-FFF2-40B4-BE49-F238E27FC236}">
                <a16:creationId xmlns:a16="http://schemas.microsoft.com/office/drawing/2014/main" id="{8671F1A7-9F2D-4709-9649-0FBB6E036978}"/>
              </a:ext>
            </a:extLst>
          </p:cNvPr>
          <p:cNvGrpSpPr>
            <a:grpSpLocks noChangeAspect="1"/>
          </p:cNvGrpSpPr>
          <p:nvPr/>
        </p:nvGrpSpPr>
        <p:grpSpPr>
          <a:xfrm rot="-5400000">
            <a:off x="88881" y="6973755"/>
            <a:ext cx="342713" cy="230430"/>
            <a:chOff x="0" y="0"/>
            <a:chExt cx="1930400" cy="1297940"/>
          </a:xfrm>
        </p:grpSpPr>
        <p:sp>
          <p:nvSpPr>
            <p:cNvPr id="51" name="Freeform 17">
              <a:extLst>
                <a:ext uri="{FF2B5EF4-FFF2-40B4-BE49-F238E27FC236}">
                  <a16:creationId xmlns:a16="http://schemas.microsoft.com/office/drawing/2014/main" id="{8D951ADF-94E3-3468-3153-CE0409127248}"/>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sp>
        <p:nvSpPr>
          <p:cNvPr id="52" name="AutoShape 2">
            <a:extLst>
              <a:ext uri="{FF2B5EF4-FFF2-40B4-BE49-F238E27FC236}">
                <a16:creationId xmlns:a16="http://schemas.microsoft.com/office/drawing/2014/main" id="{EB481B45-CE7A-1D2F-5872-395D9F5285F9}"/>
              </a:ext>
            </a:extLst>
          </p:cNvPr>
          <p:cNvSpPr/>
          <p:nvPr/>
        </p:nvSpPr>
        <p:spPr>
          <a:xfrm>
            <a:off x="16694791" y="0"/>
            <a:ext cx="1593209" cy="10287000"/>
          </a:xfrm>
          <a:prstGeom prst="rect">
            <a:avLst/>
          </a:prstGeom>
          <a:solidFill>
            <a:srgbClr val="1E1E1E"/>
          </a:solidFill>
        </p:spPr>
        <p:txBody>
          <a:bodyPr/>
          <a:lstStyle/>
          <a:p>
            <a:endParaRPr lang="en-US"/>
          </a:p>
        </p:txBody>
      </p:sp>
      <p:sp>
        <p:nvSpPr>
          <p:cNvPr id="53" name="TextBox 52">
            <a:extLst>
              <a:ext uri="{FF2B5EF4-FFF2-40B4-BE49-F238E27FC236}">
                <a16:creationId xmlns:a16="http://schemas.microsoft.com/office/drawing/2014/main" id="{FE0B4F39-7280-DEEC-5A1A-4FAD00FB1027}"/>
              </a:ext>
            </a:extLst>
          </p:cNvPr>
          <p:cNvSpPr txBox="1"/>
          <p:nvPr/>
        </p:nvSpPr>
        <p:spPr>
          <a:xfrm>
            <a:off x="516194" y="6714687"/>
            <a:ext cx="9982200" cy="1077218"/>
          </a:xfrm>
          <a:prstGeom prst="rect">
            <a:avLst/>
          </a:prstGeom>
          <a:noFill/>
        </p:spPr>
        <p:txBody>
          <a:bodyPr wrap="square" rtlCol="0">
            <a:spAutoFit/>
          </a:bodyPr>
          <a:lstStyle/>
          <a:p>
            <a:r>
              <a:rPr lang="en-US" sz="3200" dirty="0"/>
              <a:t>An About Us page to build trust and connect with users.</a:t>
            </a:r>
          </a:p>
          <a:p>
            <a:endParaRPr lang="en-US" sz="3200" dirty="0"/>
          </a:p>
        </p:txBody>
      </p:sp>
      <p:sp>
        <p:nvSpPr>
          <p:cNvPr id="56" name="TextBox 55">
            <a:extLst>
              <a:ext uri="{FF2B5EF4-FFF2-40B4-BE49-F238E27FC236}">
                <a16:creationId xmlns:a16="http://schemas.microsoft.com/office/drawing/2014/main" id="{46FA3C40-581E-6391-6FB5-D6895EA8481C}"/>
              </a:ext>
            </a:extLst>
          </p:cNvPr>
          <p:cNvSpPr txBox="1"/>
          <p:nvPr/>
        </p:nvSpPr>
        <p:spPr>
          <a:xfrm>
            <a:off x="129961" y="7658100"/>
            <a:ext cx="15422191" cy="1938992"/>
          </a:xfrm>
          <a:prstGeom prst="rect">
            <a:avLst/>
          </a:prstGeom>
          <a:noFill/>
        </p:spPr>
        <p:txBody>
          <a:bodyPr wrap="square" rtlCol="0">
            <a:spAutoFit/>
          </a:bodyPr>
          <a:lstStyle/>
          <a:p>
            <a:r>
              <a:rPr lang="en-US" sz="4000" dirty="0">
                <a:latin typeface="Aileron Heavy" panose="020B0604020202020204" charset="0"/>
              </a:rPr>
              <a:t>This project aims to simplify gym operations and provide a seamless experience for users.</a:t>
            </a:r>
          </a:p>
          <a:p>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6694791" y="0"/>
            <a:ext cx="1593209" cy="10287000"/>
          </a:xfrm>
          <a:prstGeom prst="rect">
            <a:avLst/>
          </a:prstGeom>
          <a:solidFill>
            <a:srgbClr val="F8D418"/>
          </a:solidFill>
        </p:spPr>
        <p:txBody>
          <a:bodyPr/>
          <a:lstStyle/>
          <a:p>
            <a:endParaRPr lang="en-US"/>
          </a:p>
        </p:txBody>
      </p:sp>
      <p:grpSp>
        <p:nvGrpSpPr>
          <p:cNvPr id="3" name="Group 3"/>
          <p:cNvGrpSpPr/>
          <p:nvPr/>
        </p:nvGrpSpPr>
        <p:grpSpPr>
          <a:xfrm>
            <a:off x="2190109" y="967757"/>
            <a:ext cx="16097891" cy="178255"/>
            <a:chOff x="0" y="0"/>
            <a:chExt cx="51611204" cy="571500"/>
          </a:xfrm>
        </p:grpSpPr>
        <p:sp>
          <p:nvSpPr>
            <p:cNvPr id="4" name="Freeform 4"/>
            <p:cNvSpPr/>
            <p:nvPr/>
          </p:nvSpPr>
          <p:spPr>
            <a:xfrm>
              <a:off x="0" y="255270"/>
              <a:ext cx="51611203" cy="69850"/>
            </a:xfrm>
            <a:custGeom>
              <a:avLst/>
              <a:gdLst/>
              <a:ahLst/>
              <a:cxnLst/>
              <a:rect l="l" t="t" r="r" b="b"/>
              <a:pathLst>
                <a:path w="51611203" h="69850">
                  <a:moveTo>
                    <a:pt x="51320374" y="0"/>
                  </a:moveTo>
                  <a:lnTo>
                    <a:pt x="0" y="0"/>
                  </a:lnTo>
                  <a:lnTo>
                    <a:pt x="0" y="69850"/>
                  </a:lnTo>
                  <a:lnTo>
                    <a:pt x="51611203" y="69850"/>
                  </a:lnTo>
                  <a:lnTo>
                    <a:pt x="51611203" y="0"/>
                  </a:lnTo>
                  <a:close/>
                </a:path>
              </a:pathLst>
            </a:custGeom>
            <a:solidFill>
              <a:srgbClr val="F8F8F8"/>
            </a:solidFill>
          </p:spPr>
          <p:txBody>
            <a:bodyPr/>
            <a:lstStyle/>
            <a:p>
              <a:endParaRPr lang="en-US"/>
            </a:p>
          </p:txBody>
        </p:sp>
      </p:grpSp>
      <p:sp>
        <p:nvSpPr>
          <p:cNvPr id="5" name="Freeform 5"/>
          <p:cNvSpPr/>
          <p:nvPr/>
        </p:nvSpPr>
        <p:spPr>
          <a:xfrm>
            <a:off x="1028700" y="844659"/>
            <a:ext cx="424451" cy="424451"/>
          </a:xfrm>
          <a:custGeom>
            <a:avLst/>
            <a:gdLst/>
            <a:ahLst/>
            <a:cxnLst/>
            <a:rect l="l" t="t" r="r" b="b"/>
            <a:pathLst>
              <a:path w="424451" h="424451">
                <a:moveTo>
                  <a:pt x="0" y="0"/>
                </a:moveTo>
                <a:lnTo>
                  <a:pt x="424451" y="0"/>
                </a:lnTo>
                <a:lnTo>
                  <a:pt x="424451" y="424450"/>
                </a:lnTo>
                <a:lnTo>
                  <a:pt x="0" y="424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10800000">
            <a:off x="0" y="9169173"/>
            <a:ext cx="16694791" cy="178255"/>
            <a:chOff x="0" y="0"/>
            <a:chExt cx="53524916" cy="571500"/>
          </a:xfrm>
        </p:grpSpPr>
        <p:sp>
          <p:nvSpPr>
            <p:cNvPr id="7" name="Freeform 7"/>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txBody>
            <a:bodyPr/>
            <a:lstStyle/>
            <a:p>
              <a:endParaRPr lang="en-US"/>
            </a:p>
          </p:txBody>
        </p:sp>
      </p:grpSp>
      <p:sp>
        <p:nvSpPr>
          <p:cNvPr id="8" name="TextBox 8"/>
          <p:cNvSpPr txBox="1"/>
          <p:nvPr/>
        </p:nvSpPr>
        <p:spPr>
          <a:xfrm>
            <a:off x="1028700" y="2169957"/>
            <a:ext cx="6959290" cy="1083374"/>
          </a:xfrm>
          <a:prstGeom prst="rect">
            <a:avLst/>
          </a:prstGeom>
        </p:spPr>
        <p:txBody>
          <a:bodyPr lIns="0" tIns="0" rIns="0" bIns="0" rtlCol="0" anchor="t">
            <a:spAutoFit/>
          </a:bodyPr>
          <a:lstStyle/>
          <a:p>
            <a:pPr marL="0" lvl="0" indent="0" algn="l">
              <a:lnSpc>
                <a:spcPts val="8820"/>
              </a:lnSpc>
              <a:spcBef>
                <a:spcPct val="0"/>
              </a:spcBef>
            </a:pPr>
            <a:r>
              <a:rPr lang="en-US" sz="7200" dirty="0">
                <a:solidFill>
                  <a:srgbClr val="FFFF00"/>
                </a:solidFill>
                <a:latin typeface="Aileron Heavy Bold" panose="020B0604020202020204" charset="0"/>
              </a:rPr>
              <a:t>Scope :</a:t>
            </a:r>
            <a:endParaRPr lang="en-US" sz="7000" u="none" dirty="0">
              <a:solidFill>
                <a:srgbClr val="FFFF00"/>
              </a:solidFill>
              <a:latin typeface="Aileron Heavy Bold" panose="020B0604020202020204" charset="0"/>
              <a:ea typeface="Aileron Heavy"/>
              <a:cs typeface="Aileron Heavy"/>
              <a:sym typeface="Aileron Heavy"/>
            </a:endParaRPr>
          </a:p>
        </p:txBody>
      </p:sp>
      <p:sp>
        <p:nvSpPr>
          <p:cNvPr id="9" name="TextBox 9"/>
          <p:cNvSpPr txBox="1"/>
          <p:nvPr/>
        </p:nvSpPr>
        <p:spPr>
          <a:xfrm>
            <a:off x="8973071" y="2003033"/>
            <a:ext cx="6959290" cy="4001095"/>
          </a:xfrm>
          <a:prstGeom prst="rect">
            <a:avLst/>
          </a:prstGeom>
        </p:spPr>
        <p:txBody>
          <a:bodyPr lIns="0" tIns="0" rIns="0" bIns="0" rtlCol="0" anchor="t">
            <a:spAutoFit/>
          </a:bodyPr>
          <a:lstStyle/>
          <a:p>
            <a:pPr>
              <a:lnSpc>
                <a:spcPts val="3549"/>
              </a:lnSpc>
              <a:spcBef>
                <a:spcPct val="0"/>
              </a:spcBef>
            </a:pPr>
            <a:r>
              <a:rPr lang="en-US" sz="4000" b="1" dirty="0">
                <a:solidFill>
                  <a:srgbClr val="FFFF00"/>
                </a:solidFill>
                <a:latin typeface="Aileron Heavy Bold" panose="020B0604020202020204" charset="0"/>
              </a:rPr>
              <a:t>Target Users:</a:t>
            </a:r>
          </a:p>
          <a:p>
            <a:pPr>
              <a:lnSpc>
                <a:spcPts val="3549"/>
              </a:lnSpc>
              <a:spcBef>
                <a:spcPct val="0"/>
              </a:spcBef>
            </a:pPr>
            <a:endParaRPr lang="en-US" sz="2800" b="1" dirty="0">
              <a:solidFill>
                <a:srgbClr val="FFFF00"/>
              </a:solidFill>
              <a:latin typeface="Aileron Heavy Bold" panose="020B0604020202020204" charset="0"/>
            </a:endParaRPr>
          </a:p>
          <a:p>
            <a:pPr marL="457200" indent="-457200">
              <a:lnSpc>
                <a:spcPts val="3549"/>
              </a:lnSpc>
              <a:spcBef>
                <a:spcPct val="0"/>
              </a:spcBef>
              <a:buFont typeface="Wingdings" panose="05000000000000000000" pitchFamily="2" charset="2"/>
              <a:buChar char="Ø"/>
            </a:pPr>
            <a:r>
              <a:rPr lang="en-US" sz="2800" b="1" dirty="0">
                <a:solidFill>
                  <a:srgbClr val="FFFF00"/>
                </a:solidFill>
                <a:latin typeface="Aileron Heavy Bold" panose="020B0604020202020204" charset="0"/>
              </a:rPr>
              <a:t>Gym members and fitness enthusiasts</a:t>
            </a:r>
          </a:p>
          <a:p>
            <a:pPr marL="457200" indent="-457200">
              <a:lnSpc>
                <a:spcPts val="3549"/>
              </a:lnSpc>
              <a:spcBef>
                <a:spcPct val="0"/>
              </a:spcBef>
              <a:buFont typeface="Wingdings" panose="05000000000000000000" pitchFamily="2" charset="2"/>
              <a:buChar char="Ø"/>
            </a:pPr>
            <a:endParaRPr lang="en-US" sz="2800" b="1" dirty="0">
              <a:solidFill>
                <a:srgbClr val="FFFF00"/>
              </a:solidFill>
              <a:latin typeface="Aileron Heavy Bold" panose="020B0604020202020204" charset="0"/>
            </a:endParaRPr>
          </a:p>
          <a:p>
            <a:pPr marL="457200" indent="-457200">
              <a:lnSpc>
                <a:spcPts val="3549"/>
              </a:lnSpc>
              <a:spcBef>
                <a:spcPct val="0"/>
              </a:spcBef>
              <a:buFont typeface="Wingdings" panose="05000000000000000000" pitchFamily="2" charset="2"/>
              <a:buChar char="Ø"/>
            </a:pPr>
            <a:r>
              <a:rPr lang="en-US" sz="2800" b="1" dirty="0">
                <a:solidFill>
                  <a:srgbClr val="FFFF00"/>
                </a:solidFill>
                <a:latin typeface="Aileron Heavy Bold" panose="020B0604020202020204" charset="0"/>
              </a:rPr>
              <a:t>Gym owners and administrators </a:t>
            </a:r>
          </a:p>
          <a:p>
            <a:pPr>
              <a:lnSpc>
                <a:spcPts val="3549"/>
              </a:lnSpc>
              <a:spcBef>
                <a:spcPct val="0"/>
              </a:spcBef>
            </a:pPr>
            <a:endParaRPr lang="en-US" sz="2800" b="1" dirty="0">
              <a:solidFill>
                <a:srgbClr val="FFFF00"/>
              </a:solidFill>
              <a:latin typeface="Aileron Heavy Bold" panose="020B0604020202020204" charset="0"/>
            </a:endParaRPr>
          </a:p>
          <a:p>
            <a:pPr>
              <a:lnSpc>
                <a:spcPts val="3549"/>
              </a:lnSpc>
              <a:spcBef>
                <a:spcPct val="0"/>
              </a:spcBef>
            </a:pPr>
            <a:endParaRPr lang="en-US" sz="2800" dirty="0">
              <a:solidFill>
                <a:srgbClr val="FFFF00"/>
              </a:solidFill>
              <a:latin typeface="Aileron Heavy Bold" panose="020B0604020202020204" charset="0"/>
            </a:endParaRPr>
          </a:p>
          <a:p>
            <a:pPr marL="0" lvl="0" indent="0" algn="l">
              <a:lnSpc>
                <a:spcPts val="3549"/>
              </a:lnSpc>
              <a:spcBef>
                <a:spcPct val="0"/>
              </a:spcBef>
            </a:pPr>
            <a:endParaRPr lang="en-US" sz="2499" u="none" dirty="0">
              <a:solidFill>
                <a:srgbClr val="FFFF00"/>
              </a:solidFill>
              <a:latin typeface="Aileron Heavy Bold" panose="020B0604020202020204" charset="0"/>
              <a:ea typeface="Aileron Regular"/>
              <a:cs typeface="Aileron Regular"/>
              <a:sym typeface="Aileron Regular"/>
            </a:endParaRPr>
          </a:p>
        </p:txBody>
      </p:sp>
      <p:sp>
        <p:nvSpPr>
          <p:cNvPr id="10" name="TextBox 9">
            <a:extLst>
              <a:ext uri="{FF2B5EF4-FFF2-40B4-BE49-F238E27FC236}">
                <a16:creationId xmlns:a16="http://schemas.microsoft.com/office/drawing/2014/main" id="{B037112A-7FB6-14DF-0077-BCA6B1ABA2EF}"/>
              </a:ext>
            </a:extLst>
          </p:cNvPr>
          <p:cNvSpPr txBox="1"/>
          <p:nvPr/>
        </p:nvSpPr>
        <p:spPr>
          <a:xfrm>
            <a:off x="736102" y="3224318"/>
            <a:ext cx="6515100" cy="1077218"/>
          </a:xfrm>
          <a:prstGeom prst="rect">
            <a:avLst/>
          </a:prstGeom>
          <a:noFill/>
        </p:spPr>
        <p:txBody>
          <a:bodyPr wrap="square" rtlCol="0">
            <a:spAutoFit/>
          </a:bodyPr>
          <a:lstStyle/>
          <a:p>
            <a:r>
              <a:rPr lang="en-US" sz="3200" b="1" dirty="0">
                <a:solidFill>
                  <a:srgbClr val="FFFF00"/>
                </a:solidFill>
              </a:rPr>
              <a:t>Why Phantom Gym?</a:t>
            </a:r>
            <a:br>
              <a:rPr lang="en-US" sz="3200" dirty="0">
                <a:solidFill>
                  <a:srgbClr val="FFFF00"/>
                </a:solidFill>
              </a:rPr>
            </a:br>
            <a:endParaRPr lang="en-US" sz="3200" dirty="0">
              <a:solidFill>
                <a:srgbClr val="FFFF00"/>
              </a:solidFill>
            </a:endParaRPr>
          </a:p>
        </p:txBody>
      </p:sp>
      <p:sp>
        <p:nvSpPr>
          <p:cNvPr id="11" name="TextBox 10">
            <a:extLst>
              <a:ext uri="{FF2B5EF4-FFF2-40B4-BE49-F238E27FC236}">
                <a16:creationId xmlns:a16="http://schemas.microsoft.com/office/drawing/2014/main" id="{0D3664F2-B296-737B-9C5B-73C6061856E7}"/>
              </a:ext>
            </a:extLst>
          </p:cNvPr>
          <p:cNvSpPr txBox="1"/>
          <p:nvPr/>
        </p:nvSpPr>
        <p:spPr>
          <a:xfrm>
            <a:off x="743041" y="3798569"/>
            <a:ext cx="7467600" cy="2554545"/>
          </a:xfrm>
          <a:prstGeom prst="rect">
            <a:avLst/>
          </a:prstGeom>
          <a:noFill/>
        </p:spPr>
        <p:txBody>
          <a:bodyPr wrap="square" rtlCol="0">
            <a:spAutoFit/>
          </a:bodyPr>
          <a:lstStyle/>
          <a:p>
            <a:r>
              <a:rPr lang="en-US" sz="3200" dirty="0">
                <a:solidFill>
                  <a:schemeClr val="bg1"/>
                </a:solidFill>
              </a:rPr>
              <a:t>With the growing importance of fitness and health, there is a need for an efficient and interactive online platform to manage gym memberships and connect with users.</a:t>
            </a:r>
          </a:p>
          <a:p>
            <a:endParaRPr lang="en-US" sz="3200" dirty="0">
              <a:solidFill>
                <a:schemeClr val="bg1"/>
              </a:solidFill>
            </a:endParaRPr>
          </a:p>
        </p:txBody>
      </p:sp>
      <p:sp>
        <p:nvSpPr>
          <p:cNvPr id="27" name="TextBox 26">
            <a:extLst>
              <a:ext uri="{FF2B5EF4-FFF2-40B4-BE49-F238E27FC236}">
                <a16:creationId xmlns:a16="http://schemas.microsoft.com/office/drawing/2014/main" id="{90355E77-1008-025E-DF57-8CD1F86422A7}"/>
              </a:ext>
            </a:extLst>
          </p:cNvPr>
          <p:cNvSpPr txBox="1"/>
          <p:nvPr/>
        </p:nvSpPr>
        <p:spPr>
          <a:xfrm>
            <a:off x="743041" y="7137944"/>
            <a:ext cx="13963559"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2"/>
                </a:solidFill>
              </a:rPr>
              <a:t>Phantom Gym caters to these audiences by providing essential features to manage memberships and engage users effectively.</a:t>
            </a:r>
          </a:p>
          <a:p>
            <a:endParaRPr lang="en-US" sz="3200" dirty="0">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p:cNvGrpSpPr/>
        <p:nvPr/>
      </p:nvGrpSpPr>
      <p:grpSpPr>
        <a:xfrm>
          <a:off x="0" y="0"/>
          <a:ext cx="0" cy="0"/>
          <a:chOff x="0" y="0"/>
          <a:chExt cx="0" cy="0"/>
        </a:xfrm>
      </p:grpSpPr>
      <p:grpSp>
        <p:nvGrpSpPr>
          <p:cNvPr id="2" name="Group 2"/>
          <p:cNvGrpSpPr/>
          <p:nvPr/>
        </p:nvGrpSpPr>
        <p:grpSpPr>
          <a:xfrm>
            <a:off x="2535565" y="1926705"/>
            <a:ext cx="6034755" cy="1681578"/>
            <a:chOff x="0" y="-38100"/>
            <a:chExt cx="8046341" cy="2242104"/>
          </a:xfrm>
        </p:grpSpPr>
        <p:sp>
          <p:nvSpPr>
            <p:cNvPr id="3" name="TextBox 3"/>
            <p:cNvSpPr txBox="1"/>
            <p:nvPr/>
          </p:nvSpPr>
          <p:spPr>
            <a:xfrm>
              <a:off x="0" y="-38100"/>
              <a:ext cx="8046341" cy="740150"/>
            </a:xfrm>
            <a:prstGeom prst="rect">
              <a:avLst/>
            </a:prstGeom>
          </p:spPr>
          <p:txBody>
            <a:bodyPr lIns="0" tIns="0" rIns="0" bIns="0" rtlCol="0" anchor="t">
              <a:spAutoFit/>
            </a:bodyPr>
            <a:lstStyle/>
            <a:p>
              <a:pPr marL="0" lvl="0" indent="0" algn="l">
                <a:lnSpc>
                  <a:spcPts val="4549"/>
                </a:lnSpc>
                <a:spcBef>
                  <a:spcPct val="0"/>
                </a:spcBef>
              </a:pPr>
              <a:r>
                <a:rPr lang="en-US" sz="3499" b="1" u="none" spc="-34" dirty="0">
                  <a:solidFill>
                    <a:srgbClr val="1E1E1E"/>
                  </a:solidFill>
                  <a:latin typeface="Aileron Regular Bold"/>
                  <a:ea typeface="Aileron Regular Bold"/>
                  <a:cs typeface="Aileron Regular Bold"/>
                  <a:sym typeface="Aileron Regular Bold"/>
                </a:rPr>
                <a:t>Login  page </a:t>
              </a:r>
            </a:p>
          </p:txBody>
        </p:sp>
        <p:sp>
          <p:nvSpPr>
            <p:cNvPr id="4" name="TextBox 4"/>
            <p:cNvSpPr txBox="1"/>
            <p:nvPr/>
          </p:nvSpPr>
          <p:spPr>
            <a:xfrm>
              <a:off x="0" y="859704"/>
              <a:ext cx="8046341" cy="1344300"/>
            </a:xfrm>
            <a:prstGeom prst="rect">
              <a:avLst/>
            </a:prstGeom>
          </p:spPr>
          <p:txBody>
            <a:bodyPr lIns="0" tIns="0" rIns="0" bIns="0" rtlCol="0" anchor="t">
              <a:spAutoFit/>
            </a:bodyPr>
            <a:lstStyle/>
            <a:p>
              <a:pPr marL="0" lvl="0" indent="0" algn="l">
                <a:lnSpc>
                  <a:spcPts val="2697"/>
                </a:lnSpc>
                <a:spcBef>
                  <a:spcPct val="0"/>
                </a:spcBef>
              </a:pPr>
              <a:r>
                <a:rPr lang="en-US" sz="1900" u="none" dirty="0">
                  <a:solidFill>
                    <a:srgbClr val="1E1E1E"/>
                  </a:solidFill>
                  <a:latin typeface="Aileron Regular"/>
                  <a:ea typeface="Aileron Regular"/>
                  <a:cs typeface="Aileron Regular"/>
                  <a:sym typeface="Aileron Regular"/>
                </a:rPr>
                <a:t>It allow the user to login to website to see his member ship and it connected with data base to see the validation ( to check if user already exists ).</a:t>
              </a:r>
            </a:p>
          </p:txBody>
        </p:sp>
      </p:grpSp>
      <p:grpSp>
        <p:nvGrpSpPr>
          <p:cNvPr id="5" name="Group 5"/>
          <p:cNvGrpSpPr>
            <a:grpSpLocks noChangeAspect="1"/>
          </p:cNvGrpSpPr>
          <p:nvPr/>
        </p:nvGrpSpPr>
        <p:grpSpPr>
          <a:xfrm rot="-5400000">
            <a:off x="1541170" y="2148639"/>
            <a:ext cx="342713" cy="230430"/>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sp>
        <p:nvSpPr>
          <p:cNvPr id="7" name="AutoShape 7"/>
          <p:cNvSpPr/>
          <p:nvPr/>
        </p:nvSpPr>
        <p:spPr>
          <a:xfrm>
            <a:off x="16694791" y="1028700"/>
            <a:ext cx="1593209" cy="206439"/>
          </a:xfrm>
          <a:prstGeom prst="rect">
            <a:avLst/>
          </a:prstGeom>
          <a:solidFill>
            <a:srgbClr val="1E1E1E"/>
          </a:solidFill>
        </p:spPr>
        <p:txBody>
          <a:bodyPr/>
          <a:lstStyle/>
          <a:p>
            <a:endParaRPr lang="en-US"/>
          </a:p>
        </p:txBody>
      </p:sp>
      <p:grpSp>
        <p:nvGrpSpPr>
          <p:cNvPr id="8" name="Group 8"/>
          <p:cNvGrpSpPr/>
          <p:nvPr/>
        </p:nvGrpSpPr>
        <p:grpSpPr>
          <a:xfrm>
            <a:off x="0" y="1042792"/>
            <a:ext cx="16694791" cy="178255"/>
            <a:chOff x="0" y="0"/>
            <a:chExt cx="53524916" cy="571500"/>
          </a:xfrm>
        </p:grpSpPr>
        <p:sp>
          <p:nvSpPr>
            <p:cNvPr id="9" name="Freeform 9"/>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endParaRPr lang="en-US"/>
            </a:p>
          </p:txBody>
        </p:sp>
      </p:grpSp>
      <p:sp>
        <p:nvSpPr>
          <p:cNvPr id="10" name="TextBox 10"/>
          <p:cNvSpPr txBox="1"/>
          <p:nvPr/>
        </p:nvSpPr>
        <p:spPr>
          <a:xfrm>
            <a:off x="1028700" y="9014993"/>
            <a:ext cx="952078" cy="429464"/>
          </a:xfrm>
          <a:prstGeom prst="rect">
            <a:avLst/>
          </a:prstGeom>
        </p:spPr>
        <p:txBody>
          <a:bodyPr lIns="0" tIns="0" rIns="0" bIns="0" rtlCol="0" anchor="t">
            <a:spAutoFit/>
          </a:bodyPr>
          <a:lstStyle/>
          <a:p>
            <a:pPr marL="0" lvl="0" indent="0" algn="l">
              <a:lnSpc>
                <a:spcPts val="3549"/>
              </a:lnSpc>
              <a:spcBef>
                <a:spcPct val="0"/>
              </a:spcBef>
            </a:pPr>
            <a:r>
              <a:rPr lang="en-US" sz="2499" b="1" u="none">
                <a:solidFill>
                  <a:srgbClr val="1E1E1E"/>
                </a:solidFill>
                <a:latin typeface="Aileron Regular Bold"/>
                <a:ea typeface="Aileron Regular Bold"/>
                <a:cs typeface="Aileron Regular Bold"/>
                <a:sym typeface="Aileron Regular Bold"/>
              </a:rPr>
              <a:t>06</a:t>
            </a:r>
          </a:p>
        </p:txBody>
      </p:sp>
      <p:grpSp>
        <p:nvGrpSpPr>
          <p:cNvPr id="11" name="Group 11"/>
          <p:cNvGrpSpPr/>
          <p:nvPr/>
        </p:nvGrpSpPr>
        <p:grpSpPr>
          <a:xfrm>
            <a:off x="2637210" y="9169173"/>
            <a:ext cx="15650790" cy="178255"/>
            <a:chOff x="0" y="0"/>
            <a:chExt cx="50177760" cy="571500"/>
          </a:xfrm>
        </p:grpSpPr>
        <p:sp>
          <p:nvSpPr>
            <p:cNvPr id="12" name="Freeform 12"/>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endParaRPr lang="en-US"/>
            </a:p>
          </p:txBody>
        </p:sp>
      </p:grpSp>
      <p:grpSp>
        <p:nvGrpSpPr>
          <p:cNvPr id="13" name="Group 13"/>
          <p:cNvGrpSpPr/>
          <p:nvPr/>
        </p:nvGrpSpPr>
        <p:grpSpPr>
          <a:xfrm>
            <a:off x="2535565" y="4211794"/>
            <a:ext cx="6034755" cy="2558742"/>
            <a:chOff x="0" y="-38100"/>
            <a:chExt cx="8046341" cy="3411654"/>
          </a:xfrm>
        </p:grpSpPr>
        <p:sp>
          <p:nvSpPr>
            <p:cNvPr id="14" name="TextBox 14"/>
            <p:cNvSpPr txBox="1"/>
            <p:nvPr/>
          </p:nvSpPr>
          <p:spPr>
            <a:xfrm>
              <a:off x="0" y="-38100"/>
              <a:ext cx="8046341" cy="740150"/>
            </a:xfrm>
            <a:prstGeom prst="rect">
              <a:avLst/>
            </a:prstGeom>
          </p:spPr>
          <p:txBody>
            <a:bodyPr lIns="0" tIns="0" rIns="0" bIns="0" rtlCol="0" anchor="t">
              <a:spAutoFit/>
            </a:bodyPr>
            <a:lstStyle/>
            <a:p>
              <a:pPr marL="0" lvl="0" indent="0" algn="l">
                <a:lnSpc>
                  <a:spcPts val="4549"/>
                </a:lnSpc>
                <a:spcBef>
                  <a:spcPct val="0"/>
                </a:spcBef>
              </a:pPr>
              <a:r>
                <a:rPr lang="en-US" sz="3499" b="1" spc="-34" dirty="0">
                  <a:solidFill>
                    <a:srgbClr val="1E1E1E"/>
                  </a:solidFill>
                  <a:latin typeface="Aileron Regular Bold"/>
                  <a:ea typeface="Aileron Regular Bold"/>
                  <a:cs typeface="Aileron Regular Bold"/>
                  <a:sym typeface="Aileron Regular Bold"/>
                </a:rPr>
                <a:t>Home page</a:t>
              </a:r>
              <a:endParaRPr lang="en-US" sz="3499" b="1" u="none" spc="-34" dirty="0">
                <a:solidFill>
                  <a:srgbClr val="1E1E1E"/>
                </a:solidFill>
                <a:latin typeface="Aileron Regular Bold"/>
                <a:ea typeface="Aileron Regular Bold"/>
                <a:cs typeface="Aileron Regular Bold"/>
                <a:sym typeface="Aileron Regular Bold"/>
              </a:endParaRPr>
            </a:p>
          </p:txBody>
        </p:sp>
        <p:sp>
          <p:nvSpPr>
            <p:cNvPr id="15" name="TextBox 15"/>
            <p:cNvSpPr txBox="1"/>
            <p:nvPr/>
          </p:nvSpPr>
          <p:spPr>
            <a:xfrm>
              <a:off x="0" y="644261"/>
              <a:ext cx="8046341" cy="2729293"/>
            </a:xfrm>
            <a:prstGeom prst="rect">
              <a:avLst/>
            </a:prstGeom>
          </p:spPr>
          <p:txBody>
            <a:bodyPr lIns="0" tIns="0" rIns="0" bIns="0" rtlCol="0" anchor="t">
              <a:spAutoFit/>
            </a:bodyPr>
            <a:lstStyle/>
            <a:p>
              <a:pPr marL="0" lvl="0" indent="0" algn="l">
                <a:lnSpc>
                  <a:spcPts val="2697"/>
                </a:lnSpc>
                <a:spcBef>
                  <a:spcPct val="0"/>
                </a:spcBef>
              </a:pPr>
              <a:r>
                <a:rPr lang="en-US" sz="1900" dirty="0">
                  <a:solidFill>
                    <a:srgbClr val="1E1E1E"/>
                  </a:solidFill>
                  <a:latin typeface="Aileron Regular"/>
                  <a:ea typeface="Aileron Regular"/>
                  <a:cs typeface="Aileron Regular"/>
                  <a:sym typeface="Aileron Regular"/>
                </a:rPr>
                <a:t>It show the user the main interface of the website that leave him the option to navigate in website function and show him main buttons like (membership , news &amp; events -&gt; to see the news that the gym provide ) and “ Learn more “ button is to show the user more about the website  </a:t>
              </a:r>
              <a:endParaRPr lang="en-US" sz="1900" u="none" dirty="0">
                <a:solidFill>
                  <a:srgbClr val="1E1E1E"/>
                </a:solidFill>
                <a:latin typeface="Aileron Regular"/>
                <a:ea typeface="Aileron Regular"/>
                <a:cs typeface="Aileron Regular"/>
                <a:sym typeface="Aileron Regular"/>
              </a:endParaRPr>
            </a:p>
          </p:txBody>
        </p:sp>
      </p:grpSp>
      <p:grpSp>
        <p:nvGrpSpPr>
          <p:cNvPr id="16" name="Group 16"/>
          <p:cNvGrpSpPr>
            <a:grpSpLocks noChangeAspect="1"/>
          </p:cNvGrpSpPr>
          <p:nvPr/>
        </p:nvGrpSpPr>
        <p:grpSpPr>
          <a:xfrm rot="-5400000">
            <a:off x="1541170" y="4433728"/>
            <a:ext cx="342713" cy="230430"/>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grpSp>
        <p:nvGrpSpPr>
          <p:cNvPr id="18" name="Group 18"/>
          <p:cNvGrpSpPr/>
          <p:nvPr/>
        </p:nvGrpSpPr>
        <p:grpSpPr>
          <a:xfrm>
            <a:off x="2535565" y="6634100"/>
            <a:ext cx="6034755" cy="1681578"/>
            <a:chOff x="0" y="-38100"/>
            <a:chExt cx="8046341" cy="2242104"/>
          </a:xfrm>
        </p:grpSpPr>
        <p:sp>
          <p:nvSpPr>
            <p:cNvPr id="19" name="TextBox 19"/>
            <p:cNvSpPr txBox="1"/>
            <p:nvPr/>
          </p:nvSpPr>
          <p:spPr>
            <a:xfrm>
              <a:off x="0" y="-38100"/>
              <a:ext cx="8046341" cy="740150"/>
            </a:xfrm>
            <a:prstGeom prst="rect">
              <a:avLst/>
            </a:prstGeom>
          </p:spPr>
          <p:txBody>
            <a:bodyPr lIns="0" tIns="0" rIns="0" bIns="0" rtlCol="0" anchor="t">
              <a:spAutoFit/>
            </a:bodyPr>
            <a:lstStyle/>
            <a:p>
              <a:pPr marL="0" lvl="0" indent="0" algn="l">
                <a:lnSpc>
                  <a:spcPts val="4549"/>
                </a:lnSpc>
                <a:spcBef>
                  <a:spcPct val="0"/>
                </a:spcBef>
              </a:pPr>
              <a:r>
                <a:rPr lang="en-US" sz="3499" b="1" u="none" spc="-34" dirty="0">
                  <a:solidFill>
                    <a:srgbClr val="1E1E1E"/>
                  </a:solidFill>
                  <a:latin typeface="Aileron Regular Bold"/>
                  <a:ea typeface="Aileron Regular Bold"/>
                  <a:cs typeface="Aileron Regular Bold"/>
                  <a:sym typeface="Aileron Regular Bold"/>
                </a:rPr>
                <a:t>Membership page	</a:t>
              </a:r>
            </a:p>
          </p:txBody>
        </p:sp>
        <p:sp>
          <p:nvSpPr>
            <p:cNvPr id="20" name="TextBox 20"/>
            <p:cNvSpPr txBox="1"/>
            <p:nvPr/>
          </p:nvSpPr>
          <p:spPr>
            <a:xfrm>
              <a:off x="0" y="859704"/>
              <a:ext cx="8046341" cy="1344300"/>
            </a:xfrm>
            <a:prstGeom prst="rect">
              <a:avLst/>
            </a:prstGeom>
          </p:spPr>
          <p:txBody>
            <a:bodyPr lIns="0" tIns="0" rIns="0" bIns="0" rtlCol="0" anchor="t">
              <a:spAutoFit/>
            </a:bodyPr>
            <a:lstStyle/>
            <a:p>
              <a:pPr marL="0" lvl="0" indent="0" algn="l">
                <a:lnSpc>
                  <a:spcPts val="2697"/>
                </a:lnSpc>
                <a:spcBef>
                  <a:spcPct val="0"/>
                </a:spcBef>
              </a:pPr>
              <a:r>
                <a:rPr lang="en-US" sz="1900" dirty="0">
                  <a:solidFill>
                    <a:srgbClr val="1E1E1E"/>
                  </a:solidFill>
                  <a:latin typeface="Aileron Regular"/>
                  <a:ea typeface="Aileron Regular"/>
                  <a:cs typeface="Aileron Regular"/>
                  <a:sym typeface="Aileron Regular"/>
                </a:rPr>
                <a:t>It show the user all gyms in “Cards” and every gym contains its location and its prices and subscribe to gym if he wants</a:t>
              </a:r>
              <a:endParaRPr lang="en-US" sz="1900" u="none" dirty="0">
                <a:solidFill>
                  <a:srgbClr val="1E1E1E"/>
                </a:solidFill>
                <a:latin typeface="Aileron Regular"/>
                <a:ea typeface="Aileron Regular"/>
                <a:cs typeface="Aileron Regular"/>
                <a:sym typeface="Aileron Regular"/>
              </a:endParaRPr>
            </a:p>
          </p:txBody>
        </p:sp>
      </p:grpSp>
      <p:grpSp>
        <p:nvGrpSpPr>
          <p:cNvPr id="21" name="Group 21"/>
          <p:cNvGrpSpPr>
            <a:grpSpLocks noChangeAspect="1"/>
          </p:cNvGrpSpPr>
          <p:nvPr/>
        </p:nvGrpSpPr>
        <p:grpSpPr>
          <a:xfrm rot="-5400000">
            <a:off x="1541170" y="6856035"/>
            <a:ext cx="342713" cy="230430"/>
            <a:chOff x="0" y="0"/>
            <a:chExt cx="1930400" cy="1297940"/>
          </a:xfrm>
        </p:grpSpPr>
        <p:sp>
          <p:nvSpPr>
            <p:cNvPr id="22" name="Freeform 2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grpSp>
        <p:nvGrpSpPr>
          <p:cNvPr id="23" name="Group 23"/>
          <p:cNvGrpSpPr/>
          <p:nvPr/>
        </p:nvGrpSpPr>
        <p:grpSpPr>
          <a:xfrm>
            <a:off x="10650865" y="1926705"/>
            <a:ext cx="6039823" cy="1681578"/>
            <a:chOff x="0" y="-38100"/>
            <a:chExt cx="8053097" cy="2242104"/>
          </a:xfrm>
        </p:grpSpPr>
        <p:sp>
          <p:nvSpPr>
            <p:cNvPr id="24" name="TextBox 24"/>
            <p:cNvSpPr txBox="1"/>
            <p:nvPr/>
          </p:nvSpPr>
          <p:spPr>
            <a:xfrm>
              <a:off x="0" y="-38100"/>
              <a:ext cx="8053097" cy="740150"/>
            </a:xfrm>
            <a:prstGeom prst="rect">
              <a:avLst/>
            </a:prstGeom>
          </p:spPr>
          <p:txBody>
            <a:bodyPr lIns="0" tIns="0" rIns="0" bIns="0" rtlCol="0" anchor="t">
              <a:spAutoFit/>
            </a:bodyPr>
            <a:lstStyle/>
            <a:p>
              <a:pPr marL="0" lvl="0" indent="0" algn="l">
                <a:lnSpc>
                  <a:spcPts val="4549"/>
                </a:lnSpc>
                <a:spcBef>
                  <a:spcPct val="0"/>
                </a:spcBef>
              </a:pPr>
              <a:r>
                <a:rPr lang="en-US" sz="3499" b="1" spc="-34" dirty="0">
                  <a:solidFill>
                    <a:srgbClr val="1E1E1E"/>
                  </a:solidFill>
                  <a:latin typeface="Aileron Regular Bold"/>
                  <a:ea typeface="Aileron Regular Bold"/>
                  <a:cs typeface="Aileron Regular Bold"/>
                  <a:sym typeface="Aileron Regular Bold"/>
                </a:rPr>
                <a:t>Sign up </a:t>
              </a:r>
              <a:r>
                <a:rPr lang="en-US" sz="3499" b="1" u="none" spc="-34" dirty="0">
                  <a:solidFill>
                    <a:srgbClr val="1E1E1E"/>
                  </a:solidFill>
                  <a:latin typeface="Aileron Regular Bold"/>
                  <a:ea typeface="Aileron Regular Bold"/>
                  <a:cs typeface="Aileron Regular Bold"/>
                  <a:sym typeface="Aileron Regular Bold"/>
                </a:rPr>
                <a:t>page</a:t>
              </a:r>
            </a:p>
          </p:txBody>
        </p:sp>
        <p:sp>
          <p:nvSpPr>
            <p:cNvPr id="25" name="TextBox 25"/>
            <p:cNvSpPr txBox="1"/>
            <p:nvPr/>
          </p:nvSpPr>
          <p:spPr>
            <a:xfrm>
              <a:off x="0" y="859704"/>
              <a:ext cx="8053097" cy="1344300"/>
            </a:xfrm>
            <a:prstGeom prst="rect">
              <a:avLst/>
            </a:prstGeom>
          </p:spPr>
          <p:txBody>
            <a:bodyPr lIns="0" tIns="0" rIns="0" bIns="0" rtlCol="0" anchor="t">
              <a:spAutoFit/>
            </a:bodyPr>
            <a:lstStyle/>
            <a:p>
              <a:pPr marL="0" lvl="0" indent="0" algn="l">
                <a:lnSpc>
                  <a:spcPts val="2697"/>
                </a:lnSpc>
                <a:spcBef>
                  <a:spcPct val="0"/>
                </a:spcBef>
              </a:pPr>
              <a:r>
                <a:rPr lang="en-US" sz="1899" u="none" dirty="0">
                  <a:solidFill>
                    <a:srgbClr val="1E1E1E"/>
                  </a:solidFill>
                  <a:latin typeface="Aileron Regular"/>
                  <a:ea typeface="Aileron Regular"/>
                  <a:cs typeface="Aileron Regular"/>
                  <a:sym typeface="Aileron Regular"/>
                </a:rPr>
                <a:t>If the user doesn’t exists to forward the user to make account it include </a:t>
              </a:r>
              <a:r>
                <a:rPr lang="en-US" sz="1899" dirty="0">
                  <a:solidFill>
                    <a:srgbClr val="1E1E1E"/>
                  </a:solidFill>
                  <a:latin typeface="Aileron Regular"/>
                  <a:ea typeface="Aileron Regular"/>
                  <a:cs typeface="Aileron Regular"/>
                  <a:sym typeface="Aileron Regular"/>
                </a:rPr>
                <a:t>( Email , password , phone number , full name ).</a:t>
              </a:r>
              <a:endParaRPr lang="en-US" sz="1899" u="none" dirty="0">
                <a:solidFill>
                  <a:srgbClr val="1E1E1E"/>
                </a:solidFill>
                <a:latin typeface="Aileron Regular"/>
                <a:ea typeface="Aileron Regular"/>
                <a:cs typeface="Aileron Regular"/>
                <a:sym typeface="Aileron Regular"/>
              </a:endParaRPr>
            </a:p>
          </p:txBody>
        </p:sp>
      </p:grpSp>
      <p:grpSp>
        <p:nvGrpSpPr>
          <p:cNvPr id="26" name="Group 26"/>
          <p:cNvGrpSpPr>
            <a:grpSpLocks noChangeAspect="1"/>
          </p:cNvGrpSpPr>
          <p:nvPr/>
        </p:nvGrpSpPr>
        <p:grpSpPr>
          <a:xfrm rot="-5400000">
            <a:off x="9656470" y="2148639"/>
            <a:ext cx="342713" cy="230430"/>
            <a:chOff x="0" y="0"/>
            <a:chExt cx="1930400" cy="1297940"/>
          </a:xfrm>
        </p:grpSpPr>
        <p:sp>
          <p:nvSpPr>
            <p:cNvPr id="27" name="Freeform 2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grpSp>
        <p:nvGrpSpPr>
          <p:cNvPr id="28" name="Group 28"/>
          <p:cNvGrpSpPr/>
          <p:nvPr/>
        </p:nvGrpSpPr>
        <p:grpSpPr>
          <a:xfrm>
            <a:off x="10650865" y="4211794"/>
            <a:ext cx="6039823" cy="2027826"/>
            <a:chOff x="0" y="-38100"/>
            <a:chExt cx="8053097" cy="2703768"/>
          </a:xfrm>
        </p:grpSpPr>
        <p:sp>
          <p:nvSpPr>
            <p:cNvPr id="29" name="TextBox 29"/>
            <p:cNvSpPr txBox="1"/>
            <p:nvPr/>
          </p:nvSpPr>
          <p:spPr>
            <a:xfrm>
              <a:off x="0" y="-38100"/>
              <a:ext cx="8053097" cy="740150"/>
            </a:xfrm>
            <a:prstGeom prst="rect">
              <a:avLst/>
            </a:prstGeom>
          </p:spPr>
          <p:txBody>
            <a:bodyPr lIns="0" tIns="0" rIns="0" bIns="0" rtlCol="0" anchor="t">
              <a:spAutoFit/>
            </a:bodyPr>
            <a:lstStyle/>
            <a:p>
              <a:pPr marL="0" lvl="0" indent="0" algn="l">
                <a:lnSpc>
                  <a:spcPts val="4549"/>
                </a:lnSpc>
                <a:spcBef>
                  <a:spcPct val="0"/>
                </a:spcBef>
              </a:pPr>
              <a:r>
                <a:rPr lang="en-US" sz="3499" b="1" u="none" spc="-34" dirty="0">
                  <a:solidFill>
                    <a:srgbClr val="1E1E1E"/>
                  </a:solidFill>
                  <a:latin typeface="Aileron Regular Bold"/>
                  <a:ea typeface="Aileron Regular Bold"/>
                  <a:cs typeface="Aileron Regular Bold"/>
                  <a:sym typeface="Aileron Regular Bold"/>
                </a:rPr>
                <a:t>Contact us page</a:t>
              </a:r>
            </a:p>
          </p:txBody>
        </p:sp>
        <p:sp>
          <p:nvSpPr>
            <p:cNvPr id="30" name="TextBox 30"/>
            <p:cNvSpPr txBox="1"/>
            <p:nvPr/>
          </p:nvSpPr>
          <p:spPr>
            <a:xfrm>
              <a:off x="0" y="859704"/>
              <a:ext cx="8053097" cy="1805964"/>
            </a:xfrm>
            <a:prstGeom prst="rect">
              <a:avLst/>
            </a:prstGeom>
          </p:spPr>
          <p:txBody>
            <a:bodyPr lIns="0" tIns="0" rIns="0" bIns="0" rtlCol="0" anchor="t">
              <a:spAutoFit/>
            </a:bodyPr>
            <a:lstStyle/>
            <a:p>
              <a:pPr marL="0" lvl="0" indent="0" algn="l">
                <a:lnSpc>
                  <a:spcPts val="2697"/>
                </a:lnSpc>
                <a:spcBef>
                  <a:spcPct val="0"/>
                </a:spcBef>
              </a:pPr>
              <a:r>
                <a:rPr lang="en-US" sz="1900" u="none" dirty="0">
                  <a:solidFill>
                    <a:srgbClr val="1E1E1E"/>
                  </a:solidFill>
                  <a:latin typeface="Aileron Regular"/>
                  <a:ea typeface="Aileron Regular"/>
                  <a:cs typeface="Aileron Regular"/>
                  <a:sym typeface="Aileron Regular"/>
                </a:rPr>
                <a:t>It a form page that helps the user to contact the for further question </a:t>
              </a:r>
              <a:r>
                <a:rPr lang="en-US" sz="1900" dirty="0">
                  <a:solidFill>
                    <a:srgbClr val="1E1E1E"/>
                  </a:solidFill>
                  <a:latin typeface="Aileron Regular"/>
                  <a:ea typeface="Aileron Regular"/>
                  <a:cs typeface="Aileron Regular"/>
                  <a:sym typeface="Aileron Regular"/>
                </a:rPr>
                <a:t>the form ask the user to enter his data to contact him ( name , phone number , email , subject , message ) and send message button</a:t>
              </a:r>
              <a:endParaRPr lang="en-US" sz="1900" u="none" dirty="0">
                <a:solidFill>
                  <a:srgbClr val="1E1E1E"/>
                </a:solidFill>
                <a:latin typeface="Aileron Regular"/>
                <a:ea typeface="Aileron Regular"/>
                <a:cs typeface="Aileron Regular"/>
                <a:sym typeface="Aileron Regular"/>
              </a:endParaRPr>
            </a:p>
          </p:txBody>
        </p:sp>
      </p:grpSp>
      <p:grpSp>
        <p:nvGrpSpPr>
          <p:cNvPr id="31" name="Group 31"/>
          <p:cNvGrpSpPr>
            <a:grpSpLocks noChangeAspect="1"/>
          </p:cNvGrpSpPr>
          <p:nvPr/>
        </p:nvGrpSpPr>
        <p:grpSpPr>
          <a:xfrm rot="-5400000">
            <a:off x="9656470" y="4433728"/>
            <a:ext cx="342713" cy="230430"/>
            <a:chOff x="0" y="0"/>
            <a:chExt cx="1930400" cy="1297940"/>
          </a:xfrm>
        </p:grpSpPr>
        <p:sp>
          <p:nvSpPr>
            <p:cNvPr id="32" name="Freeform 3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grpSp>
        <p:nvGrpSpPr>
          <p:cNvPr id="33" name="Group 33"/>
          <p:cNvGrpSpPr/>
          <p:nvPr/>
        </p:nvGrpSpPr>
        <p:grpSpPr>
          <a:xfrm>
            <a:off x="10650865" y="6496883"/>
            <a:ext cx="6039823" cy="2000197"/>
            <a:chOff x="0" y="-38100"/>
            <a:chExt cx="8053097" cy="2666929"/>
          </a:xfrm>
        </p:grpSpPr>
        <p:sp>
          <p:nvSpPr>
            <p:cNvPr id="34" name="TextBox 34"/>
            <p:cNvSpPr txBox="1"/>
            <p:nvPr/>
          </p:nvSpPr>
          <p:spPr>
            <a:xfrm>
              <a:off x="0" y="-38100"/>
              <a:ext cx="8053097" cy="740150"/>
            </a:xfrm>
            <a:prstGeom prst="rect">
              <a:avLst/>
            </a:prstGeom>
          </p:spPr>
          <p:txBody>
            <a:bodyPr lIns="0" tIns="0" rIns="0" bIns="0" rtlCol="0" anchor="t">
              <a:spAutoFit/>
            </a:bodyPr>
            <a:lstStyle/>
            <a:p>
              <a:pPr marL="0" lvl="0" indent="0" algn="l">
                <a:lnSpc>
                  <a:spcPts val="4549"/>
                </a:lnSpc>
                <a:spcBef>
                  <a:spcPct val="0"/>
                </a:spcBef>
              </a:pPr>
              <a:r>
                <a:rPr lang="en-US" sz="3499" b="1" spc="-34" dirty="0">
                  <a:solidFill>
                    <a:srgbClr val="1E1E1E"/>
                  </a:solidFill>
                  <a:latin typeface="Aileron Regular Bold"/>
                  <a:ea typeface="Aileron Regular Bold"/>
                  <a:cs typeface="Aileron Regular Bold"/>
                  <a:sym typeface="Aileron Regular Bold"/>
                </a:rPr>
                <a:t>Admin page</a:t>
              </a:r>
              <a:endParaRPr lang="en-US" sz="3499" b="1" u="none" spc="-34" dirty="0">
                <a:solidFill>
                  <a:srgbClr val="1E1E1E"/>
                </a:solidFill>
                <a:latin typeface="Aileron Regular Bold"/>
                <a:ea typeface="Aileron Regular Bold"/>
                <a:cs typeface="Aileron Regular Bold"/>
                <a:sym typeface="Aileron Regular Bold"/>
              </a:endParaRPr>
            </a:p>
          </p:txBody>
        </p:sp>
        <p:sp>
          <p:nvSpPr>
            <p:cNvPr id="35" name="TextBox 35"/>
            <p:cNvSpPr txBox="1"/>
            <p:nvPr/>
          </p:nvSpPr>
          <p:spPr>
            <a:xfrm>
              <a:off x="0" y="822865"/>
              <a:ext cx="8053097" cy="1805964"/>
            </a:xfrm>
            <a:prstGeom prst="rect">
              <a:avLst/>
            </a:prstGeom>
          </p:spPr>
          <p:txBody>
            <a:bodyPr lIns="0" tIns="0" rIns="0" bIns="0" rtlCol="0" anchor="t">
              <a:spAutoFit/>
            </a:bodyPr>
            <a:lstStyle/>
            <a:p>
              <a:pPr marL="0" lvl="0" indent="0" algn="l">
                <a:lnSpc>
                  <a:spcPts val="2698"/>
                </a:lnSpc>
                <a:spcBef>
                  <a:spcPct val="0"/>
                </a:spcBef>
              </a:pPr>
              <a:r>
                <a:rPr lang="en-US" sz="1900" u="none" dirty="0">
                  <a:solidFill>
                    <a:srgbClr val="1E1E1E"/>
                  </a:solidFill>
                  <a:latin typeface="Aileron Regular"/>
                  <a:ea typeface="Aileron Regular"/>
                  <a:cs typeface="Aileron Regular"/>
                  <a:sym typeface="Aileron Regular"/>
                </a:rPr>
                <a:t>It an admin page to hel</a:t>
              </a:r>
              <a:r>
                <a:rPr lang="en-US" sz="1900" dirty="0">
                  <a:solidFill>
                    <a:srgbClr val="1E1E1E"/>
                  </a:solidFill>
                  <a:latin typeface="Aileron Regular"/>
                  <a:ea typeface="Aileron Regular"/>
                  <a:cs typeface="Aileron Regular"/>
                  <a:sym typeface="Aileron Regular"/>
                </a:rPr>
                <a:t>p the owners to see data base and modify it and see how many users entered the website and see if anyone sent message ( contact us page )</a:t>
              </a:r>
              <a:endParaRPr lang="en-US" sz="1900" u="none" dirty="0">
                <a:solidFill>
                  <a:srgbClr val="1E1E1E"/>
                </a:solidFill>
                <a:latin typeface="Aileron Regular"/>
                <a:ea typeface="Aileron Regular"/>
                <a:cs typeface="Aileron Regular"/>
                <a:sym typeface="Aileron Regular"/>
              </a:endParaRPr>
            </a:p>
          </p:txBody>
        </p:sp>
      </p:grpSp>
      <p:grpSp>
        <p:nvGrpSpPr>
          <p:cNvPr id="36" name="Group 36"/>
          <p:cNvGrpSpPr>
            <a:grpSpLocks noChangeAspect="1"/>
          </p:cNvGrpSpPr>
          <p:nvPr/>
        </p:nvGrpSpPr>
        <p:grpSpPr>
          <a:xfrm rot="-5400000">
            <a:off x="9656470" y="6718817"/>
            <a:ext cx="342713" cy="230430"/>
            <a:chOff x="0" y="0"/>
            <a:chExt cx="1930400" cy="1297940"/>
          </a:xfrm>
        </p:grpSpPr>
        <p:sp>
          <p:nvSpPr>
            <p:cNvPr id="37" name="Freeform 3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a:off x="0" y="939573"/>
            <a:ext cx="16694791" cy="178255"/>
            <a:chOff x="0" y="0"/>
            <a:chExt cx="53524916" cy="571500"/>
          </a:xfrm>
        </p:grpSpPr>
        <p:sp>
          <p:nvSpPr>
            <p:cNvPr id="3" name="Freeform 3"/>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txBody>
            <a:bodyPr/>
            <a:lstStyle/>
            <a:p>
              <a:endParaRPr lang="en-US"/>
            </a:p>
          </p:txBody>
        </p:sp>
      </p:grpSp>
      <p:sp>
        <p:nvSpPr>
          <p:cNvPr id="4" name="Freeform 4"/>
          <p:cNvSpPr/>
          <p:nvPr/>
        </p:nvSpPr>
        <p:spPr>
          <a:xfrm>
            <a:off x="17279170" y="844659"/>
            <a:ext cx="424451" cy="424451"/>
          </a:xfrm>
          <a:custGeom>
            <a:avLst/>
            <a:gdLst/>
            <a:ahLst/>
            <a:cxnLst/>
            <a:rect l="l" t="t" r="r" b="b"/>
            <a:pathLst>
              <a:path w="424451" h="424451">
                <a:moveTo>
                  <a:pt x="0" y="0"/>
                </a:moveTo>
                <a:lnTo>
                  <a:pt x="424451" y="0"/>
                </a:lnTo>
                <a:lnTo>
                  <a:pt x="424451" y="424450"/>
                </a:lnTo>
                <a:lnTo>
                  <a:pt x="0" y="424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rot="-10800000">
            <a:off x="0" y="9155081"/>
            <a:ext cx="1593209" cy="206439"/>
          </a:xfrm>
          <a:prstGeom prst="rect">
            <a:avLst/>
          </a:prstGeom>
          <a:solidFill>
            <a:srgbClr val="F8D418"/>
          </a:solidFill>
        </p:spPr>
        <p:txBody>
          <a:bodyPr/>
          <a:lstStyle/>
          <a:p>
            <a:endParaRPr lang="en-US"/>
          </a:p>
        </p:txBody>
      </p:sp>
      <p:grpSp>
        <p:nvGrpSpPr>
          <p:cNvPr id="6" name="Group 6"/>
          <p:cNvGrpSpPr/>
          <p:nvPr/>
        </p:nvGrpSpPr>
        <p:grpSpPr>
          <a:xfrm rot="-10800000">
            <a:off x="1593209" y="9169173"/>
            <a:ext cx="16694791" cy="178255"/>
            <a:chOff x="0" y="0"/>
            <a:chExt cx="53524916" cy="571500"/>
          </a:xfrm>
        </p:grpSpPr>
        <p:sp>
          <p:nvSpPr>
            <p:cNvPr id="7" name="Freeform 7"/>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txBody>
            <a:bodyPr/>
            <a:lstStyle/>
            <a:p>
              <a:endParaRPr lang="en-US"/>
            </a:p>
          </p:txBody>
        </p:sp>
      </p:grpSp>
      <p:sp>
        <p:nvSpPr>
          <p:cNvPr id="8" name="TextBox 8"/>
          <p:cNvSpPr txBox="1"/>
          <p:nvPr/>
        </p:nvSpPr>
        <p:spPr>
          <a:xfrm>
            <a:off x="1620247" y="1755989"/>
            <a:ext cx="10775844" cy="1128514"/>
          </a:xfrm>
          <a:prstGeom prst="rect">
            <a:avLst/>
          </a:prstGeom>
        </p:spPr>
        <p:txBody>
          <a:bodyPr wrap="square" lIns="0" tIns="0" rIns="0" bIns="0" rtlCol="0" anchor="t">
            <a:spAutoFit/>
          </a:bodyPr>
          <a:lstStyle/>
          <a:p>
            <a:pPr marL="0" lvl="0" indent="0" algn="l">
              <a:lnSpc>
                <a:spcPts val="8820"/>
              </a:lnSpc>
              <a:spcBef>
                <a:spcPct val="0"/>
              </a:spcBef>
            </a:pPr>
            <a:r>
              <a:rPr lang="en-US" sz="8800" dirty="0">
                <a:solidFill>
                  <a:srgbClr val="F8D418"/>
                </a:solidFill>
                <a:latin typeface="Aileron Heavy Bold" panose="020B0604020202020204" charset="0"/>
                <a:ea typeface="Aileron Heavy"/>
                <a:cs typeface="Aileron Heavy"/>
                <a:sym typeface="Aileron Heavy"/>
              </a:rPr>
              <a:t>Website logo :</a:t>
            </a:r>
            <a:endParaRPr lang="en-US" sz="8800" u="none" dirty="0">
              <a:solidFill>
                <a:srgbClr val="F8D418"/>
              </a:solidFill>
              <a:latin typeface="Aileron Heavy Bold" panose="020B0604020202020204" charset="0"/>
              <a:ea typeface="Aileron Heavy"/>
              <a:cs typeface="Aileron Heavy"/>
              <a:sym typeface="Aileron Heavy"/>
            </a:endParaRPr>
          </a:p>
        </p:txBody>
      </p:sp>
      <p:grpSp>
        <p:nvGrpSpPr>
          <p:cNvPr id="9" name="Group 9"/>
          <p:cNvGrpSpPr/>
          <p:nvPr/>
        </p:nvGrpSpPr>
        <p:grpSpPr>
          <a:xfrm>
            <a:off x="9607754" y="2363591"/>
            <a:ext cx="6959290" cy="1375959"/>
            <a:chOff x="0" y="-28575"/>
            <a:chExt cx="9279053" cy="1834612"/>
          </a:xfrm>
        </p:grpSpPr>
        <p:sp>
          <p:nvSpPr>
            <p:cNvPr id="10" name="TextBox 10"/>
            <p:cNvSpPr txBox="1"/>
            <p:nvPr/>
          </p:nvSpPr>
          <p:spPr>
            <a:xfrm>
              <a:off x="0" y="1258878"/>
              <a:ext cx="9279053" cy="547159"/>
            </a:xfrm>
            <a:prstGeom prst="rect">
              <a:avLst/>
            </a:prstGeom>
          </p:spPr>
          <p:txBody>
            <a:bodyPr lIns="0" tIns="0" rIns="0" bIns="0" rtlCol="0" anchor="t">
              <a:spAutoFit/>
            </a:bodyPr>
            <a:lstStyle/>
            <a:p>
              <a:pPr marL="0" lvl="0" indent="0" algn="l">
                <a:lnSpc>
                  <a:spcPts val="3549"/>
                </a:lnSpc>
                <a:spcBef>
                  <a:spcPct val="0"/>
                </a:spcBef>
              </a:pPr>
              <a:endParaRPr lang="en-US" sz="2499" u="none" dirty="0">
                <a:solidFill>
                  <a:srgbClr val="F8F8F8"/>
                </a:solidFill>
                <a:latin typeface="Aileron Regular"/>
                <a:ea typeface="Aileron Regular"/>
                <a:cs typeface="Aileron Regular"/>
                <a:sym typeface="Aileron Regular"/>
              </a:endParaRPr>
            </a:p>
          </p:txBody>
        </p:sp>
        <p:sp>
          <p:nvSpPr>
            <p:cNvPr id="11" name="TextBox 11"/>
            <p:cNvSpPr txBox="1"/>
            <p:nvPr/>
          </p:nvSpPr>
          <p:spPr>
            <a:xfrm>
              <a:off x="0" y="-28575"/>
              <a:ext cx="9279053" cy="798509"/>
            </a:xfrm>
            <a:prstGeom prst="rect">
              <a:avLst/>
            </a:prstGeom>
          </p:spPr>
          <p:txBody>
            <a:bodyPr lIns="0" tIns="0" rIns="0" bIns="0" rtlCol="0" anchor="t">
              <a:spAutoFit/>
            </a:bodyPr>
            <a:lstStyle/>
            <a:p>
              <a:pPr marL="0" lvl="0" indent="0" algn="l">
                <a:lnSpc>
                  <a:spcPts val="5040"/>
                </a:lnSpc>
                <a:spcBef>
                  <a:spcPct val="0"/>
                </a:spcBef>
              </a:pPr>
              <a:endParaRPr lang="en-US" sz="4000" u="none" dirty="0">
                <a:solidFill>
                  <a:srgbClr val="F8D418"/>
                </a:solidFill>
                <a:latin typeface="Aileron Heavy"/>
                <a:ea typeface="Aileron Heavy"/>
                <a:cs typeface="Aileron Heavy"/>
                <a:sym typeface="Aileron Heavy"/>
              </a:endParaRPr>
            </a:p>
          </p:txBody>
        </p:sp>
      </p:grpSp>
      <p:pic>
        <p:nvPicPr>
          <p:cNvPr id="12" name="Picture 11" descr="A yellow and black logo&#10;&#10;AI-generated content may be incorrect.">
            <a:extLst>
              <a:ext uri="{FF2B5EF4-FFF2-40B4-BE49-F238E27FC236}">
                <a16:creationId xmlns:a16="http://schemas.microsoft.com/office/drawing/2014/main" id="{471F4C58-F4D5-DB05-19B6-BFE418FB3D9A}"/>
              </a:ext>
            </a:extLst>
          </p:cNvPr>
          <p:cNvPicPr>
            <a:picLocks noChangeAspect="1"/>
          </p:cNvPicPr>
          <p:nvPr/>
        </p:nvPicPr>
        <p:blipFill>
          <a:blip r:embed="rId4" cstate="print">
            <a:extLst>
              <a:ext uri="{28A0092B-C50C-407E-A947-70E740481C1C}">
                <a14:useLocalDpi xmlns:a14="http://schemas.microsoft.com/office/drawing/2010/main" val="0"/>
              </a:ext>
            </a:extLst>
          </a:blip>
          <a:srcRect l="1894" t="836" r="1554" b="3590"/>
          <a:stretch/>
        </p:blipFill>
        <p:spPr>
          <a:xfrm>
            <a:off x="5334000" y="3568338"/>
            <a:ext cx="6626441" cy="5449554"/>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4890A9C4-C7C9-ACC0-4AB0-360D2BE04DC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A49B867-3848-7BA4-739A-DEED68A87DC2}"/>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F15D740A-F262-7245-9DA3-2A94073D7291}"/>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5F2171DB-DF33-D272-FFDF-FC6DE141C842}"/>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58B98764-074C-B3FC-22ED-B8E2998C85B8}"/>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AA79BF3C-5421-8E87-CFDC-6C7947A6677F}"/>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726D2B16-CDE5-A0A1-2C7B-72DCD3645940}"/>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3572B0BA-E4D5-B22E-9F91-ADBB2BF22E6F}"/>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E12D8566-3807-3936-77AD-93B773A8837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70ED547E-4FF2-EFEC-405C-2C2247F8A278}"/>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C6EE8449-5B22-124E-E7C4-69C0677D92B7}"/>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95E3A43E-8F33-D26A-E530-421927DE9F5A}"/>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lang="en-US" sz="3499" b="1" spc="-34" dirty="0" err="1">
                  <a:solidFill>
                    <a:srgbClr val="1E1E1E"/>
                  </a:solidFill>
                  <a:latin typeface="Aileron Regular Bold"/>
                  <a:ea typeface="Aileron Regular Bold"/>
                  <a:cs typeface="Aileron Regular Bold"/>
                  <a:sym typeface="Aileron Regular Bold"/>
                </a:rPr>
                <a:t>Vistors</a:t>
              </a:r>
              <a:r>
                <a:rPr lang="en-US" sz="3499" b="1" spc="-34" dirty="0">
                  <a:solidFill>
                    <a:srgbClr val="1E1E1E"/>
                  </a:solidFill>
                  <a:latin typeface="Aileron Regular Bold"/>
                  <a:ea typeface="Aileron Regular Bold"/>
                  <a:cs typeface="Aileron Regular Bold"/>
                  <a:sym typeface="Aileron Regular Bold"/>
                </a:rPr>
                <a:t> home page</a:t>
              </a: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 :</a:t>
              </a:r>
            </a:p>
          </p:txBody>
        </p:sp>
        <p:sp>
          <p:nvSpPr>
            <p:cNvPr id="13" name="TextBox 13">
              <a:extLst>
                <a:ext uri="{FF2B5EF4-FFF2-40B4-BE49-F238E27FC236}">
                  <a16:creationId xmlns:a16="http://schemas.microsoft.com/office/drawing/2014/main" id="{C80DC36D-967A-09E0-A950-0966484C4E35}"/>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58B27777-DC66-3985-8642-40D365A77CCF}"/>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6CC6B800-EE8A-0A92-1E9A-5F5AB95F6554}"/>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183EE787-1C98-AE1E-5465-31C1C71B6C9D}"/>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1F5C14D6-6630-EA99-4487-D719F1C8B9CF}"/>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13C7866C-8F0D-1C43-9762-AE55F7E6A90C}"/>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6453BBE9-37FC-3910-EB2A-B35F5D977FF9}"/>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BC0EF2D8-BA80-1442-18E8-FFA9DBDDCC61}"/>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EB9E5386-7F71-8CF9-300B-487971CCA68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893BCC46-CEB0-AEDF-9849-8888EDC7CA5A}"/>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E3311A39-8DD1-494B-D8DA-788837A30319}"/>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B4459643-CA49-1DDF-6303-6044BAB8262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0E3E13B1-81E2-F074-812C-D6EC831A09D3}"/>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98FF5457-BD01-3DEB-D6FE-C16D86D5E5C4}"/>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0B81C538-793E-71BC-781B-3154E1879EAF}"/>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F27D5EDD-9D37-C55E-21F1-268C44324523}"/>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FF40D8AB-702B-F848-AEBD-F0A76850347F}"/>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EF52C173-E5D5-2423-3C32-E985079CB6BC}"/>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3141DD64-1F4B-F929-B97B-BA2C2F8ED57B}"/>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6" name="Picture 35" descr="A group of people posing for a picture&#10;&#10;AI-generated content may be incorrect.">
            <a:extLst>
              <a:ext uri="{FF2B5EF4-FFF2-40B4-BE49-F238E27FC236}">
                <a16:creationId xmlns:a16="http://schemas.microsoft.com/office/drawing/2014/main" id="{F56DCD48-1B62-ED48-55CE-2865F583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5" y="791443"/>
            <a:ext cx="16508399" cy="9285974"/>
          </a:xfrm>
          <a:prstGeom prst="rect">
            <a:avLst/>
          </a:prstGeom>
        </p:spPr>
      </p:pic>
    </p:spTree>
    <p:extLst>
      <p:ext uri="{BB962C8B-B14F-4D97-AF65-F5344CB8AC3E}">
        <p14:creationId xmlns:p14="http://schemas.microsoft.com/office/powerpoint/2010/main" val="3392832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16D75614-0308-1C12-6477-A999787236C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5FBD4C0-E76B-3163-BF44-8E07E361DF08}"/>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33F3F4D1-041F-9E10-FE32-9F910BB8A0C8}"/>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384A7317-AB03-F77B-ADD7-341A3E3064BE}"/>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9E20456F-ABA3-7B31-7C82-F4F0BCF7D02E}"/>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30F29E63-1FA5-311B-9CA2-6EAC33DDA6A0}"/>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B9BBCAAF-B29E-66EA-9674-F3FD0E07314A}"/>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D18BC00D-D202-3398-AFFD-D79530B6CD57}"/>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8CA698CB-3C13-CEEB-0F45-BDEBAFDA16C7}"/>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B5FBF6F5-B7B0-F718-1747-948950B5F5D4}"/>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B82DEDF5-DF12-18BD-E3FD-4C678BA01E37}"/>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51C43045-5D2B-FBC1-EA07-6D91733277D4}"/>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lang="en-US" sz="3499" b="1" spc="-34" dirty="0">
                  <a:solidFill>
                    <a:srgbClr val="1E1E1E"/>
                  </a:solidFill>
                  <a:latin typeface="Aileron Regular Bold"/>
                  <a:ea typeface="Aileron Regular Bold"/>
                  <a:cs typeface="Aileron Regular Bold"/>
                  <a:sym typeface="Aileron Regular Bold"/>
                </a:rPr>
                <a:t>home</a:t>
              </a: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page :</a:t>
              </a:r>
            </a:p>
          </p:txBody>
        </p:sp>
        <p:sp>
          <p:nvSpPr>
            <p:cNvPr id="13" name="TextBox 13">
              <a:extLst>
                <a:ext uri="{FF2B5EF4-FFF2-40B4-BE49-F238E27FC236}">
                  <a16:creationId xmlns:a16="http://schemas.microsoft.com/office/drawing/2014/main" id="{CDEB6D32-E180-EF09-7BAF-6894FDEFD543}"/>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F46F7547-B76D-0554-69C5-E3B30BDCA745}"/>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4EB6A6D8-D24D-2653-1A47-D7D5DC66A89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3A74F146-44D6-B2F8-0DD1-F2225235FC68}"/>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5DE816B2-32BD-9B70-821F-EE1A1BE88460}"/>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FE7CCEB2-BB8A-0F40-0F19-1ED2427E2F12}"/>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1C68BC03-8455-C315-0D1F-51CC28850D30}"/>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82DD2D74-3EC3-E9C3-6307-C8ACFD60C737}"/>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1D1E2347-6837-5A00-DDB2-3FBE8B4287FC}"/>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5AA6F7F7-AB54-BD64-BBAB-9E497D560B1D}"/>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9A39EA8E-C2AE-C111-04A0-E368C9906841}"/>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2259F020-E80B-FB59-3ABA-6FB03CF0242E}"/>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90228775-A94E-420C-FAFD-9A92EA261EA5}"/>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37DD77D5-6E56-DE11-C55E-19E681DED3CD}"/>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9AADD3F3-CA31-CAC2-8F6F-15123082315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D6409F2F-F62E-FC69-F4EB-E3DA4DBB0963}"/>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A209AFD8-8B7E-1035-C70A-EFAEF40E99E0}"/>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5C1A2C8F-5A61-1049-AC48-F4BA1CBDD54D}"/>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E8550575-F02B-86CD-E3AD-BD91E7F5DAC1}"/>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E109B480-5A38-0371-1CE7-89821E671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901522"/>
            <a:ext cx="16182898" cy="9102880"/>
          </a:xfrm>
          <a:prstGeom prst="rect">
            <a:avLst/>
          </a:prstGeom>
        </p:spPr>
      </p:pic>
    </p:spTree>
    <p:extLst>
      <p:ext uri="{BB962C8B-B14F-4D97-AF65-F5344CB8AC3E}">
        <p14:creationId xmlns:p14="http://schemas.microsoft.com/office/powerpoint/2010/main" val="43294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D418"/>
        </a:solidFill>
        <a:effectLst/>
      </p:bgPr>
    </p:bg>
    <p:spTree>
      <p:nvGrpSpPr>
        <p:cNvPr id="1" name="">
          <a:extLst>
            <a:ext uri="{FF2B5EF4-FFF2-40B4-BE49-F238E27FC236}">
              <a16:creationId xmlns:a16="http://schemas.microsoft.com/office/drawing/2014/main" id="{5D75FBC8-3A01-A230-E66F-31C77A3E6C9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B69FE7F-17DC-6F21-FDFB-E47E6CF630BF}"/>
              </a:ext>
            </a:extLst>
          </p:cNvPr>
          <p:cNvSpPr/>
          <p:nvPr/>
        </p:nvSpPr>
        <p:spPr>
          <a:xfrm>
            <a:off x="16694791" y="1028700"/>
            <a:ext cx="1593209" cy="206439"/>
          </a:xfrm>
          <a:prstGeom prst="rect">
            <a:avLst/>
          </a:pr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a:extLst>
              <a:ext uri="{FF2B5EF4-FFF2-40B4-BE49-F238E27FC236}">
                <a16:creationId xmlns:a16="http://schemas.microsoft.com/office/drawing/2014/main" id="{B6EB5006-D032-71FB-66F4-FB004447D2C2}"/>
              </a:ext>
            </a:extLst>
          </p:cNvPr>
          <p:cNvGrpSpPr/>
          <p:nvPr/>
        </p:nvGrpSpPr>
        <p:grpSpPr>
          <a:xfrm>
            <a:off x="0" y="1042792"/>
            <a:ext cx="16694791" cy="178255"/>
            <a:chOff x="0" y="0"/>
            <a:chExt cx="53524916" cy="571500"/>
          </a:xfrm>
        </p:grpSpPr>
        <p:sp>
          <p:nvSpPr>
            <p:cNvPr id="4" name="Freeform 4">
              <a:extLst>
                <a:ext uri="{FF2B5EF4-FFF2-40B4-BE49-F238E27FC236}">
                  <a16:creationId xmlns:a16="http://schemas.microsoft.com/office/drawing/2014/main" id="{274E7D5E-4758-4475-D82D-126B3433BA49}"/>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7D8ABE6D-BA75-0276-575E-934D83F24C91}"/>
              </a:ext>
            </a:extLst>
          </p:cNvPr>
          <p:cNvSpPr txBox="1"/>
          <p:nvPr/>
        </p:nvSpPr>
        <p:spPr>
          <a:xfrm>
            <a:off x="1028700" y="9014993"/>
            <a:ext cx="952078" cy="429464"/>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ct val="0"/>
              </a:spcBef>
              <a:spcAft>
                <a:spcPts val="0"/>
              </a:spcAft>
              <a:buClrTx/>
              <a:buSzTx/>
              <a:buFontTx/>
              <a:buNone/>
              <a:tabLst/>
              <a:defRPr/>
            </a:pPr>
            <a:r>
              <a:rPr kumimoji="0" lang="en-US" sz="2499" b="1" i="0" u="none" strike="noStrike" kern="1200" cap="none" spc="0" normalizeH="0" baseline="0" noProof="0">
                <a:ln>
                  <a:noFill/>
                </a:ln>
                <a:solidFill>
                  <a:srgbClr val="1E1E1E"/>
                </a:solidFill>
                <a:effectLst/>
                <a:uLnTx/>
                <a:uFillTx/>
                <a:latin typeface="Aileron Regular Bold"/>
                <a:ea typeface="Aileron Regular Bold"/>
                <a:cs typeface="Aileron Regular Bold"/>
                <a:sym typeface="Aileron Regular Bold"/>
              </a:rPr>
              <a:t>08</a:t>
            </a:r>
          </a:p>
        </p:txBody>
      </p:sp>
      <p:grpSp>
        <p:nvGrpSpPr>
          <p:cNvPr id="6" name="Group 6">
            <a:extLst>
              <a:ext uri="{FF2B5EF4-FFF2-40B4-BE49-F238E27FC236}">
                <a16:creationId xmlns:a16="http://schemas.microsoft.com/office/drawing/2014/main" id="{D224C35B-F517-001F-2A6E-62BC5DAF5502}"/>
              </a:ext>
            </a:extLst>
          </p:cNvPr>
          <p:cNvGrpSpPr/>
          <p:nvPr/>
        </p:nvGrpSpPr>
        <p:grpSpPr>
          <a:xfrm>
            <a:off x="2637210" y="9169173"/>
            <a:ext cx="15650790" cy="178255"/>
            <a:chOff x="0" y="0"/>
            <a:chExt cx="50177760" cy="571500"/>
          </a:xfrm>
        </p:grpSpPr>
        <p:sp>
          <p:nvSpPr>
            <p:cNvPr id="7" name="Freeform 7">
              <a:extLst>
                <a:ext uri="{FF2B5EF4-FFF2-40B4-BE49-F238E27FC236}">
                  <a16:creationId xmlns:a16="http://schemas.microsoft.com/office/drawing/2014/main" id="{B2B3F684-7077-AD43-CAEF-A9B9D2DEB87E}"/>
                </a:ext>
              </a:extLst>
            </p:cNvPr>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a:extLst>
              <a:ext uri="{FF2B5EF4-FFF2-40B4-BE49-F238E27FC236}">
                <a16:creationId xmlns:a16="http://schemas.microsoft.com/office/drawing/2014/main" id="{1A564EC0-6890-E1D6-9B4C-F20637E7C630}"/>
              </a:ext>
            </a:extLst>
          </p:cNvPr>
          <p:cNvGrpSpPr>
            <a:grpSpLocks noChangeAspect="1"/>
          </p:cNvGrpSpPr>
          <p:nvPr/>
        </p:nvGrpSpPr>
        <p:grpSpPr>
          <a:xfrm rot="-5400000">
            <a:off x="401059" y="265725"/>
            <a:ext cx="342713" cy="230430"/>
            <a:chOff x="0" y="0"/>
            <a:chExt cx="1930400" cy="1297940"/>
          </a:xfrm>
        </p:grpSpPr>
        <p:sp>
          <p:nvSpPr>
            <p:cNvPr id="9" name="Freeform 9">
              <a:extLst>
                <a:ext uri="{FF2B5EF4-FFF2-40B4-BE49-F238E27FC236}">
                  <a16:creationId xmlns:a16="http://schemas.microsoft.com/office/drawing/2014/main" id="{0D75FDEA-27B9-53DF-1D62-A7D4EDE7786B}"/>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a:extLst>
              <a:ext uri="{FF2B5EF4-FFF2-40B4-BE49-F238E27FC236}">
                <a16:creationId xmlns:a16="http://schemas.microsoft.com/office/drawing/2014/main" id="{BAB93DD7-AC47-04F2-E7E0-573EBEC1487D}"/>
              </a:ext>
            </a:extLst>
          </p:cNvPr>
          <p:cNvGrpSpPr/>
          <p:nvPr/>
        </p:nvGrpSpPr>
        <p:grpSpPr>
          <a:xfrm>
            <a:off x="1028700" y="69432"/>
            <a:ext cx="7447570" cy="4421464"/>
            <a:chOff x="-1047676" y="-2790888"/>
            <a:chExt cx="9930094" cy="5895287"/>
          </a:xfrm>
        </p:grpSpPr>
        <p:sp>
          <p:nvSpPr>
            <p:cNvPr id="11" name="TextBox 11">
              <a:extLst>
                <a:ext uri="{FF2B5EF4-FFF2-40B4-BE49-F238E27FC236}">
                  <a16:creationId xmlns:a16="http://schemas.microsoft.com/office/drawing/2014/main" id="{9DE42C8F-D63D-653D-1E83-E61CF24C77EF}"/>
                </a:ext>
              </a:extLst>
            </p:cNvPr>
            <p:cNvSpPr txBox="1"/>
            <p:nvPr/>
          </p:nvSpPr>
          <p:spPr>
            <a:xfrm>
              <a:off x="3654494" y="-38100"/>
              <a:ext cx="5227924" cy="3142499"/>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Product refers to the good or service you are offering to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What needs does this product fulfil? What frustrations does it address? What makes it compelling to customers such that they will believe they need to have it?</a:t>
              </a:r>
            </a:p>
          </p:txBody>
        </p:sp>
        <p:sp>
          <p:nvSpPr>
            <p:cNvPr id="12" name="TextBox 12">
              <a:extLst>
                <a:ext uri="{FF2B5EF4-FFF2-40B4-BE49-F238E27FC236}">
                  <a16:creationId xmlns:a16="http://schemas.microsoft.com/office/drawing/2014/main" id="{51F64E3C-499E-C7C1-9B5B-D21DB0D58538}"/>
                </a:ext>
              </a:extLst>
            </p:cNvPr>
            <p:cNvSpPr txBox="1"/>
            <p:nvPr/>
          </p:nvSpPr>
          <p:spPr>
            <a:xfrm>
              <a:off x="-1047676" y="-2790888"/>
              <a:ext cx="6248400" cy="714726"/>
            </a:xfrm>
            <a:prstGeom prst="rect">
              <a:avLst/>
            </a:prstGeom>
          </p:spPr>
          <p:txBody>
            <a:bodyPr wrap="square"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lang="en-US" sz="3499" b="1" spc="-34" dirty="0">
                  <a:solidFill>
                    <a:srgbClr val="1E1E1E"/>
                  </a:solidFill>
                  <a:latin typeface="Aileron Regular Bold"/>
                  <a:ea typeface="Aileron Regular Bold"/>
                  <a:cs typeface="Aileron Regular Bold"/>
                  <a:sym typeface="Aileron Regular Bold"/>
                </a:rPr>
                <a:t>home</a:t>
              </a:r>
              <a:r>
                <a:rPr kumimoji="0" lang="en-US" sz="3499" b="1" i="0" u="none" strike="noStrike" kern="1200" cap="none" spc="-34" normalizeH="0" baseline="0" noProof="0" dirty="0">
                  <a:ln>
                    <a:noFill/>
                  </a:ln>
                  <a:solidFill>
                    <a:srgbClr val="1E1E1E"/>
                  </a:solidFill>
                  <a:effectLst/>
                  <a:uLnTx/>
                  <a:uFillTx/>
                  <a:latin typeface="Aileron Regular Bold"/>
                  <a:ea typeface="Aileron Regular Bold"/>
                  <a:cs typeface="Aileron Regular Bold"/>
                  <a:sym typeface="Aileron Regular Bold"/>
                </a:rPr>
                <a:t>page :</a:t>
              </a:r>
            </a:p>
          </p:txBody>
        </p:sp>
        <p:sp>
          <p:nvSpPr>
            <p:cNvPr id="13" name="TextBox 13">
              <a:extLst>
                <a:ext uri="{FF2B5EF4-FFF2-40B4-BE49-F238E27FC236}">
                  <a16:creationId xmlns:a16="http://schemas.microsoft.com/office/drawing/2014/main" id="{A6B88ED1-73A9-8C71-DA8E-4C8319854004}"/>
                </a:ext>
              </a:extLst>
            </p:cNvPr>
            <p:cNvSpPr txBox="1"/>
            <p:nvPr/>
          </p:nvSpPr>
          <p:spPr>
            <a:xfrm>
              <a:off x="0" y="946046"/>
              <a:ext cx="3273822" cy="1281479"/>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Brand</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Features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Packaging</a:t>
              </a:r>
            </a:p>
          </p:txBody>
        </p:sp>
      </p:grpSp>
      <p:grpSp>
        <p:nvGrpSpPr>
          <p:cNvPr id="14" name="Group 14">
            <a:extLst>
              <a:ext uri="{FF2B5EF4-FFF2-40B4-BE49-F238E27FC236}">
                <a16:creationId xmlns:a16="http://schemas.microsoft.com/office/drawing/2014/main" id="{626884B8-08DD-4546-A705-814CEA41E21C}"/>
              </a:ext>
            </a:extLst>
          </p:cNvPr>
          <p:cNvGrpSpPr>
            <a:grpSpLocks noChangeAspect="1"/>
          </p:cNvGrpSpPr>
          <p:nvPr/>
        </p:nvGrpSpPr>
        <p:grpSpPr>
          <a:xfrm rot="-5400000">
            <a:off x="1214197" y="5629591"/>
            <a:ext cx="342713" cy="230430"/>
            <a:chOff x="0" y="0"/>
            <a:chExt cx="1930400" cy="1297940"/>
          </a:xfrm>
        </p:grpSpPr>
        <p:sp>
          <p:nvSpPr>
            <p:cNvPr id="15" name="Freeform 15">
              <a:extLst>
                <a:ext uri="{FF2B5EF4-FFF2-40B4-BE49-F238E27FC236}">
                  <a16:creationId xmlns:a16="http://schemas.microsoft.com/office/drawing/2014/main" id="{50D99BA7-056B-6814-926F-CFF85CEA7B4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C0999F34-D199-9981-39D0-7DB38A46E02E}"/>
              </a:ext>
            </a:extLst>
          </p:cNvPr>
          <p:cNvGrpSpPr/>
          <p:nvPr/>
        </p:nvGrpSpPr>
        <p:grpSpPr>
          <a:xfrm>
            <a:off x="1814457" y="5481537"/>
            <a:ext cx="6661813" cy="2642866"/>
            <a:chOff x="0" y="0"/>
            <a:chExt cx="8882418" cy="3523821"/>
          </a:xfrm>
        </p:grpSpPr>
        <p:sp>
          <p:nvSpPr>
            <p:cNvPr id="17" name="TextBox 17">
              <a:extLst>
                <a:ext uri="{FF2B5EF4-FFF2-40B4-BE49-F238E27FC236}">
                  <a16:creationId xmlns:a16="http://schemas.microsoft.com/office/drawing/2014/main" id="{78A65F5C-D278-13E1-8924-3A40C766C6A3}"/>
                </a:ext>
              </a:extLst>
            </p:cNvPr>
            <p:cNvSpPr txBox="1"/>
            <p:nvPr/>
          </p:nvSpPr>
          <p:spPr>
            <a:xfrm>
              <a:off x="3654494" y="-38100"/>
              <a:ext cx="5227924" cy="2688901"/>
            </a:xfrm>
            <a:prstGeom prst="rect">
              <a:avLst/>
            </a:prstGeom>
          </p:spPr>
          <p:txBody>
            <a:bodyPr lIns="0" tIns="0" rIns="0" bIns="0" rtlCol="0" anchor="t">
              <a:spAutoFit/>
            </a:bodyPr>
            <a:lstStyle/>
            <a:p>
              <a:pPr marL="0" marR="0" lvl="0" indent="0" algn="l" defTabSz="914400" rtl="0" eaLnBrk="1" fontAlgn="auto" latinLnBrk="0" hangingPunct="1">
                <a:lnSpc>
                  <a:spcPts val="2697"/>
                </a:lnSpc>
                <a:spcBef>
                  <a:spcPct val="0"/>
                </a:spcBef>
                <a:spcAft>
                  <a:spcPts val="0"/>
                </a:spcAft>
                <a:buClrTx/>
                <a:buSzTx/>
                <a:buFontTx/>
                <a:buNone/>
                <a:tabLst/>
                <a:defRPr/>
              </a:pPr>
              <a:r>
                <a:rPr kumimoji="0" lang="en-US" sz="1899"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Promotion is how you will get the word out about your product or service to your target customers.</a:t>
              </a:r>
            </a:p>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It includes advertising, public relations, and promotional strategies.</a:t>
              </a:r>
            </a:p>
          </p:txBody>
        </p:sp>
        <p:sp>
          <p:nvSpPr>
            <p:cNvPr id="18" name="TextBox 18">
              <a:extLst>
                <a:ext uri="{FF2B5EF4-FFF2-40B4-BE49-F238E27FC236}">
                  <a16:creationId xmlns:a16="http://schemas.microsoft.com/office/drawing/2014/main" id="{31A690FC-89C0-B2DA-2211-8E8DBAB52148}"/>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Promotion</a:t>
              </a:r>
            </a:p>
          </p:txBody>
        </p:sp>
        <p:sp>
          <p:nvSpPr>
            <p:cNvPr id="19" name="TextBox 19">
              <a:extLst>
                <a:ext uri="{FF2B5EF4-FFF2-40B4-BE49-F238E27FC236}">
                  <a16:creationId xmlns:a16="http://schemas.microsoft.com/office/drawing/2014/main" id="{70C065AE-40A4-2DF0-B459-B695D574D080}"/>
                </a:ext>
              </a:extLst>
            </p:cNvPr>
            <p:cNvSpPr txBox="1"/>
            <p:nvPr/>
          </p:nvSpPr>
          <p:spPr>
            <a:xfrm>
              <a:off x="0" y="946046"/>
              <a:ext cx="3273822" cy="2577775"/>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Ads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PR</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Social Media</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Email</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Search Engine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Video</a:t>
              </a:r>
            </a:p>
          </p:txBody>
        </p:sp>
      </p:grpSp>
      <p:grpSp>
        <p:nvGrpSpPr>
          <p:cNvPr id="20" name="Group 20">
            <a:extLst>
              <a:ext uri="{FF2B5EF4-FFF2-40B4-BE49-F238E27FC236}">
                <a16:creationId xmlns:a16="http://schemas.microsoft.com/office/drawing/2014/main" id="{4105A83B-C3BC-FBE3-60CE-90287BDE251A}"/>
              </a:ext>
            </a:extLst>
          </p:cNvPr>
          <p:cNvGrpSpPr>
            <a:grpSpLocks noChangeAspect="1"/>
          </p:cNvGrpSpPr>
          <p:nvPr/>
        </p:nvGrpSpPr>
        <p:grpSpPr>
          <a:xfrm rot="-5400000">
            <a:off x="9614667" y="2310651"/>
            <a:ext cx="342713" cy="230430"/>
            <a:chOff x="0" y="0"/>
            <a:chExt cx="1930400" cy="1297940"/>
          </a:xfrm>
        </p:grpSpPr>
        <p:sp>
          <p:nvSpPr>
            <p:cNvPr id="21" name="Freeform 21">
              <a:extLst>
                <a:ext uri="{FF2B5EF4-FFF2-40B4-BE49-F238E27FC236}">
                  <a16:creationId xmlns:a16="http://schemas.microsoft.com/office/drawing/2014/main" id="{A38C0F89-1587-4313-00A9-B5E96A8C794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a:extLst>
              <a:ext uri="{FF2B5EF4-FFF2-40B4-BE49-F238E27FC236}">
                <a16:creationId xmlns:a16="http://schemas.microsoft.com/office/drawing/2014/main" id="{C224714E-405D-96CE-CC8B-725330A6F980}"/>
              </a:ext>
            </a:extLst>
          </p:cNvPr>
          <p:cNvGrpSpPr/>
          <p:nvPr/>
        </p:nvGrpSpPr>
        <p:grpSpPr>
          <a:xfrm>
            <a:off x="10214926" y="2162597"/>
            <a:ext cx="6802734" cy="2668497"/>
            <a:chOff x="0" y="0"/>
            <a:chExt cx="9070312" cy="3557996"/>
          </a:xfrm>
        </p:grpSpPr>
        <p:sp>
          <p:nvSpPr>
            <p:cNvPr id="23" name="TextBox 23">
              <a:extLst>
                <a:ext uri="{FF2B5EF4-FFF2-40B4-BE49-F238E27FC236}">
                  <a16:creationId xmlns:a16="http://schemas.microsoft.com/office/drawing/2014/main" id="{8E4AA6A4-824A-7BBA-0B56-C5003B7250F2}"/>
                </a:ext>
              </a:extLst>
            </p:cNvPr>
            <p:cNvSpPr txBox="1"/>
            <p:nvPr/>
          </p:nvSpPr>
          <p:spPr>
            <a:xfrm>
              <a:off x="3654494" y="-38100"/>
              <a:ext cx="5415818" cy="3596096"/>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Price is what customers pay for a product or service and it takes into account the cost of production. What is the value of the product or service to customers? Are there established price points for this product or service in the market? How will this price compare with competitors?</a:t>
              </a:r>
            </a:p>
          </p:txBody>
        </p:sp>
        <p:sp>
          <p:nvSpPr>
            <p:cNvPr id="24" name="TextBox 24">
              <a:extLst>
                <a:ext uri="{FF2B5EF4-FFF2-40B4-BE49-F238E27FC236}">
                  <a16:creationId xmlns:a16="http://schemas.microsoft.com/office/drawing/2014/main" id="{E8C2D3DB-A710-5F29-F0A8-B88217D03BAD}"/>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Price</a:t>
              </a:r>
            </a:p>
          </p:txBody>
        </p:sp>
        <p:sp>
          <p:nvSpPr>
            <p:cNvPr id="25" name="TextBox 25">
              <a:extLst>
                <a:ext uri="{FF2B5EF4-FFF2-40B4-BE49-F238E27FC236}">
                  <a16:creationId xmlns:a16="http://schemas.microsoft.com/office/drawing/2014/main" id="{020CBA7B-BDAD-6420-B299-52CBAB326C6C}"/>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Price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Discounts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dirty="0">
                  <a:ln>
                    <a:noFill/>
                  </a:ln>
                  <a:solidFill>
                    <a:srgbClr val="1E1E1E"/>
                  </a:solidFill>
                  <a:effectLst/>
                  <a:uLnTx/>
                  <a:uFillTx/>
                  <a:latin typeface="Aileron Regular Bold"/>
                  <a:ea typeface="Aileron Regular Bold"/>
                  <a:cs typeface="Aileron Regular Bold"/>
                  <a:sym typeface="Aileron Regular Bold"/>
                </a:rPr>
                <a:t>Bundling deals</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dirty="0">
                  <a:ln>
                    <a:noFill/>
                  </a:ln>
                  <a:solidFill>
                    <a:srgbClr val="1E1E1E"/>
                  </a:solidFill>
                  <a:effectLst/>
                  <a:uLnTx/>
                  <a:uFillTx/>
                  <a:latin typeface="Aileron Regular Bold"/>
                  <a:ea typeface="Aileron Regular Bold"/>
                  <a:cs typeface="Aileron Regular Bold"/>
                  <a:sym typeface="Aileron Regular Bold"/>
                </a:rPr>
                <a:t>Credit terms</a:t>
              </a:r>
            </a:p>
          </p:txBody>
        </p:sp>
      </p:grpSp>
      <p:grpSp>
        <p:nvGrpSpPr>
          <p:cNvPr id="26" name="Group 26">
            <a:extLst>
              <a:ext uri="{FF2B5EF4-FFF2-40B4-BE49-F238E27FC236}">
                <a16:creationId xmlns:a16="http://schemas.microsoft.com/office/drawing/2014/main" id="{9DD09F99-FFDD-18E6-8411-552095915C25}"/>
              </a:ext>
            </a:extLst>
          </p:cNvPr>
          <p:cNvGrpSpPr>
            <a:grpSpLocks noChangeAspect="1"/>
          </p:cNvGrpSpPr>
          <p:nvPr/>
        </p:nvGrpSpPr>
        <p:grpSpPr>
          <a:xfrm rot="-5400000">
            <a:off x="9614667" y="5629591"/>
            <a:ext cx="342713" cy="230430"/>
            <a:chOff x="0" y="0"/>
            <a:chExt cx="1930400" cy="1297940"/>
          </a:xfrm>
        </p:grpSpPr>
        <p:sp>
          <p:nvSpPr>
            <p:cNvPr id="27" name="Freeform 27">
              <a:extLst>
                <a:ext uri="{FF2B5EF4-FFF2-40B4-BE49-F238E27FC236}">
                  <a16:creationId xmlns:a16="http://schemas.microsoft.com/office/drawing/2014/main" id="{99BB5205-7976-8D9E-B3C5-4F5F648636A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E1E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28">
            <a:extLst>
              <a:ext uri="{FF2B5EF4-FFF2-40B4-BE49-F238E27FC236}">
                <a16:creationId xmlns:a16="http://schemas.microsoft.com/office/drawing/2014/main" id="{8786D34A-5907-A2BB-8065-8567582D098E}"/>
              </a:ext>
            </a:extLst>
          </p:cNvPr>
          <p:cNvGrpSpPr/>
          <p:nvPr/>
        </p:nvGrpSpPr>
        <p:grpSpPr>
          <a:xfrm>
            <a:off x="10214926" y="5481537"/>
            <a:ext cx="6802734" cy="2328299"/>
            <a:chOff x="0" y="0"/>
            <a:chExt cx="9070312" cy="3104399"/>
          </a:xfrm>
        </p:grpSpPr>
        <p:sp>
          <p:nvSpPr>
            <p:cNvPr id="29" name="TextBox 29">
              <a:extLst>
                <a:ext uri="{FF2B5EF4-FFF2-40B4-BE49-F238E27FC236}">
                  <a16:creationId xmlns:a16="http://schemas.microsoft.com/office/drawing/2014/main" id="{B75D10B6-8908-A808-906D-874F409ADB15}"/>
                </a:ext>
              </a:extLst>
            </p:cNvPr>
            <p:cNvSpPr txBox="1"/>
            <p:nvPr/>
          </p:nvSpPr>
          <p:spPr>
            <a:xfrm>
              <a:off x="3654494" y="-38100"/>
              <a:ext cx="5415818" cy="3142499"/>
            </a:xfrm>
            <a:prstGeom prst="rect">
              <a:avLst/>
            </a:prstGeom>
          </p:spPr>
          <p:txBody>
            <a:bodyPr lIns="0" tIns="0" rIns="0" bIns="0" rtlCol="0" anchor="t">
              <a:spAutoFit/>
            </a:bodyPr>
            <a:lstStyle/>
            <a:p>
              <a:pPr marL="0" marR="0" lvl="0" indent="0" algn="l" defTabSz="914400" rtl="0" eaLnBrk="1" fontAlgn="auto" latinLnBrk="0" hangingPunct="1">
                <a:lnSpc>
                  <a:spcPts val="2698"/>
                </a:lnSpc>
                <a:spcBef>
                  <a:spcPct val="0"/>
                </a:spcBef>
                <a:spcAft>
                  <a:spcPts val="0"/>
                </a:spcAft>
                <a:buClrTx/>
                <a:buSzTx/>
                <a:buFontTx/>
                <a:buNone/>
                <a:tabLst/>
                <a:defRPr/>
              </a:pPr>
              <a:r>
                <a:rPr kumimoji="0" lang="en-US" sz="1900" b="0" i="0" u="none" strike="noStrike" kern="1200" cap="none" spc="0" normalizeH="0" baseline="0" noProof="0">
                  <a:ln>
                    <a:noFill/>
                  </a:ln>
                  <a:solidFill>
                    <a:srgbClr val="1E1E1E"/>
                  </a:solidFill>
                  <a:effectLst/>
                  <a:uLnTx/>
                  <a:uFillTx/>
                  <a:latin typeface="Aileron Regular"/>
                  <a:ea typeface="Aileron Regular"/>
                  <a:cs typeface="Aileron Regular"/>
                  <a:sym typeface="Aileron Regular"/>
                </a:rPr>
                <a:t>Place refers to how and where your customers will look to see your product or service. It also considers how you will deliver the product or service to them. Will it be in a physical store or online? What will be the distribution channels?</a:t>
              </a:r>
            </a:p>
          </p:txBody>
        </p:sp>
        <p:sp>
          <p:nvSpPr>
            <p:cNvPr id="30" name="TextBox 30">
              <a:extLst>
                <a:ext uri="{FF2B5EF4-FFF2-40B4-BE49-F238E27FC236}">
                  <a16:creationId xmlns:a16="http://schemas.microsoft.com/office/drawing/2014/main" id="{51BE0054-7089-CE64-A385-EC60BCFD998D}"/>
                </a:ext>
              </a:extLst>
            </p:cNvPr>
            <p:cNvSpPr txBox="1"/>
            <p:nvPr/>
          </p:nvSpPr>
          <p:spPr>
            <a:xfrm>
              <a:off x="0" y="-38100"/>
              <a:ext cx="3273822" cy="740150"/>
            </a:xfrm>
            <a:prstGeom prst="rect">
              <a:avLst/>
            </a:prstGeom>
          </p:spPr>
          <p:txBody>
            <a:bodyPr lIns="0" tIns="0" rIns="0" bIns="0" rtlCol="0" anchor="t">
              <a:spAutoFit/>
            </a:bodyPr>
            <a:lstStyle/>
            <a:p>
              <a:pPr marL="0" marR="0" lvl="0" indent="0" algn="l" defTabSz="914400" rtl="0" eaLnBrk="1" fontAlgn="auto" latinLnBrk="0" hangingPunct="1">
                <a:lnSpc>
                  <a:spcPts val="4549"/>
                </a:lnSpc>
                <a:spcBef>
                  <a:spcPct val="0"/>
                </a:spcBef>
                <a:spcAft>
                  <a:spcPts val="0"/>
                </a:spcAft>
                <a:buClrTx/>
                <a:buSzTx/>
                <a:buFontTx/>
                <a:buNone/>
                <a:tabLst/>
                <a:defRPr/>
              </a:pPr>
              <a:r>
                <a:rPr kumimoji="0" lang="en-US" sz="3499" b="1" i="0" u="none" strike="noStrike" kern="1200" cap="none" spc="-34" normalizeH="0" baseline="0" noProof="0">
                  <a:ln>
                    <a:noFill/>
                  </a:ln>
                  <a:solidFill>
                    <a:srgbClr val="1E1E1E"/>
                  </a:solidFill>
                  <a:effectLst/>
                  <a:uLnTx/>
                  <a:uFillTx/>
                  <a:latin typeface="Aileron Regular Bold"/>
                  <a:ea typeface="Aileron Regular Bold"/>
                  <a:cs typeface="Aileron Regular Bold"/>
                  <a:sym typeface="Aileron Regular Bold"/>
                </a:rPr>
                <a:t>Place</a:t>
              </a:r>
            </a:p>
          </p:txBody>
        </p:sp>
        <p:sp>
          <p:nvSpPr>
            <p:cNvPr id="31" name="TextBox 31">
              <a:extLst>
                <a:ext uri="{FF2B5EF4-FFF2-40B4-BE49-F238E27FC236}">
                  <a16:creationId xmlns:a16="http://schemas.microsoft.com/office/drawing/2014/main" id="{B234CD9C-3A50-C25A-C6E7-199410C89CE0}"/>
                </a:ext>
              </a:extLst>
            </p:cNvPr>
            <p:cNvSpPr txBox="1"/>
            <p:nvPr/>
          </p:nvSpPr>
          <p:spPr>
            <a:xfrm>
              <a:off x="0" y="946046"/>
              <a:ext cx="3273822" cy="1713578"/>
            </a:xfrm>
            <a:prstGeom prst="rect">
              <a:avLst/>
            </a:prstGeom>
          </p:spPr>
          <p:txBody>
            <a:bodyPr lIns="0" tIns="0" rIns="0" bIns="0" rtlCol="0" anchor="t">
              <a:spAutoFit/>
            </a:bodyPr>
            <a:lstStyle/>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Stores</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Website</a:t>
              </a:r>
            </a:p>
            <a:p>
              <a:pPr marL="330200" marR="0" lvl="1" indent="-165100" algn="l" defTabSz="914400" rtl="0" eaLnBrk="1" fontAlgn="auto" latinLnBrk="0" hangingPunct="1">
                <a:lnSpc>
                  <a:spcPts val="2599"/>
                </a:lnSpc>
                <a:spcBef>
                  <a:spcPts val="0"/>
                </a:spcBef>
                <a:spcAft>
                  <a:spcPts val="0"/>
                </a:spcAft>
                <a:buClrTx/>
                <a:buSzTx/>
                <a:buFont typeface="Arial"/>
                <a:buChar char="•"/>
                <a:tabLst/>
                <a:defRPr/>
              </a:pPr>
              <a:r>
                <a:rPr kumimoji="0" lang="en-US" sz="1999" b="1" i="0" u="none" strike="noStrike" kern="1200" cap="none" spc="-19" normalizeH="0" baseline="0" noProof="0">
                  <a:ln>
                    <a:noFill/>
                  </a:ln>
                  <a:solidFill>
                    <a:srgbClr val="1E1E1E"/>
                  </a:solidFill>
                  <a:effectLst/>
                  <a:uLnTx/>
                  <a:uFillTx/>
                  <a:latin typeface="Aileron Regular Bold"/>
                  <a:ea typeface="Aileron Regular Bold"/>
                  <a:cs typeface="Aileron Regular Bold"/>
                  <a:sym typeface="Aileron Regular Bold"/>
                </a:rPr>
                <a:t>Online</a:t>
              </a:r>
            </a:p>
            <a:p>
              <a:pPr marL="330200" marR="0" lvl="1" indent="-165100" algn="l" defTabSz="914400" rtl="0" eaLnBrk="1" fontAlgn="auto" latinLnBrk="0" hangingPunct="1">
                <a:lnSpc>
                  <a:spcPts val="2600"/>
                </a:lnSpc>
                <a:spcBef>
                  <a:spcPts val="0"/>
                </a:spcBef>
                <a:spcAft>
                  <a:spcPts val="0"/>
                </a:spcAft>
                <a:buClrTx/>
                <a:buSzTx/>
                <a:buFont typeface="Arial"/>
                <a:buChar char="•"/>
                <a:tabLst/>
                <a:defRPr/>
              </a:pPr>
              <a:r>
                <a:rPr kumimoji="0" lang="en-US" sz="2000" b="1" i="0" u="none" strike="noStrike" kern="1200" cap="none" spc="-20" normalizeH="0" baseline="0" noProof="0">
                  <a:ln>
                    <a:noFill/>
                  </a:ln>
                  <a:solidFill>
                    <a:srgbClr val="1E1E1E"/>
                  </a:solidFill>
                  <a:effectLst/>
                  <a:uLnTx/>
                  <a:uFillTx/>
                  <a:latin typeface="Aileron Regular Bold"/>
                  <a:ea typeface="Aileron Regular Bold"/>
                  <a:cs typeface="Aileron Regular Bold"/>
                  <a:sym typeface="Aileron Regular Bold"/>
                </a:rPr>
                <a:t>Marketplace</a:t>
              </a:r>
            </a:p>
          </p:txBody>
        </p:sp>
      </p:grpSp>
      <p:pic>
        <p:nvPicPr>
          <p:cNvPr id="33" name="Picture 32" descr="A screenshot of a computer&#10;&#10;AI-generated content may be incorrect.">
            <a:extLst>
              <a:ext uri="{FF2B5EF4-FFF2-40B4-BE49-F238E27FC236}">
                <a16:creationId xmlns:a16="http://schemas.microsoft.com/office/drawing/2014/main" id="{BF32BE4C-A9F3-D26F-1670-FDAC16D2B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78" y="754430"/>
            <a:ext cx="16505222" cy="9284187"/>
          </a:xfrm>
          <a:prstGeom prst="rect">
            <a:avLst/>
          </a:prstGeom>
        </p:spPr>
      </p:pic>
    </p:spTree>
    <p:extLst>
      <p:ext uri="{BB962C8B-B14F-4D97-AF65-F5344CB8AC3E}">
        <p14:creationId xmlns:p14="http://schemas.microsoft.com/office/powerpoint/2010/main" val="2987173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383</TotalTime>
  <Words>4742</Words>
  <Application>Microsoft Office PowerPoint</Application>
  <PresentationFormat>Custom</PresentationFormat>
  <Paragraphs>617</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Aileron Heavy Bold</vt:lpstr>
      <vt:lpstr>Aileron Heavy</vt:lpstr>
      <vt:lpstr>Calibri</vt:lpstr>
      <vt:lpstr>Aileron Regular Bold</vt:lpstr>
      <vt:lpstr>Aileron Regular</vt:lpstr>
      <vt:lpstr>Aptos</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Minimalist Lifestyle Business Plan Presentation</dc:title>
  <cp:lastModifiedBy>Ahmed Fadl</cp:lastModifiedBy>
  <cp:revision>11</cp:revision>
  <dcterms:created xsi:type="dcterms:W3CDTF">2006-08-16T00:00:00Z</dcterms:created>
  <dcterms:modified xsi:type="dcterms:W3CDTF">2025-05-18T06:01:08Z</dcterms:modified>
  <dc:identifier>DAGnus6JHis</dc:identifier>
</cp:coreProperties>
</file>